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72" r:id="rId24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ptos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ptos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ptos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ptos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ptos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ptos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ptos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ptos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pto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 b="def" i="def"/>
      <a:tcStyle>
        <a:tcBdr/>
        <a:fill>
          <a:solidFill>
            <a:srgbClr val="E8EBF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 b="def" i="def"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 b="def" i="def"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4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5" name="Shape 25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Aptos"/>
      </a:defRPr>
    </a:lvl1pPr>
    <a:lvl2pPr indent="228600" latinLnBrk="0">
      <a:defRPr sz="1200">
        <a:latin typeface="+mn-lt"/>
        <a:ea typeface="+mn-ea"/>
        <a:cs typeface="+mn-cs"/>
        <a:sym typeface="Aptos"/>
      </a:defRPr>
    </a:lvl2pPr>
    <a:lvl3pPr indent="457200" latinLnBrk="0">
      <a:defRPr sz="1200">
        <a:latin typeface="+mn-lt"/>
        <a:ea typeface="+mn-ea"/>
        <a:cs typeface="+mn-cs"/>
        <a:sym typeface="Aptos"/>
      </a:defRPr>
    </a:lvl3pPr>
    <a:lvl4pPr indent="685800" latinLnBrk="0">
      <a:defRPr sz="1200">
        <a:latin typeface="+mn-lt"/>
        <a:ea typeface="+mn-ea"/>
        <a:cs typeface="+mn-cs"/>
        <a:sym typeface="Aptos"/>
      </a:defRPr>
    </a:lvl4pPr>
    <a:lvl5pPr indent="914400" latinLnBrk="0">
      <a:defRPr sz="1200">
        <a:latin typeface="+mn-lt"/>
        <a:ea typeface="+mn-ea"/>
        <a:cs typeface="+mn-cs"/>
        <a:sym typeface="Aptos"/>
      </a:defRPr>
    </a:lvl5pPr>
    <a:lvl6pPr indent="1143000" latinLnBrk="0">
      <a:defRPr sz="1200">
        <a:latin typeface="+mn-lt"/>
        <a:ea typeface="+mn-ea"/>
        <a:cs typeface="+mn-cs"/>
        <a:sym typeface="Aptos"/>
      </a:defRPr>
    </a:lvl6pPr>
    <a:lvl7pPr indent="1371600" latinLnBrk="0">
      <a:defRPr sz="1200">
        <a:latin typeface="+mn-lt"/>
        <a:ea typeface="+mn-ea"/>
        <a:cs typeface="+mn-cs"/>
        <a:sym typeface="Aptos"/>
      </a:defRPr>
    </a:lvl7pPr>
    <a:lvl8pPr indent="1600200" latinLnBrk="0">
      <a:defRPr sz="1200">
        <a:latin typeface="+mn-lt"/>
        <a:ea typeface="+mn-ea"/>
        <a:cs typeface="+mn-cs"/>
        <a:sym typeface="Aptos"/>
      </a:defRPr>
    </a:lvl8pPr>
    <a:lvl9pPr indent="1828800" latinLnBrk="0">
      <a:defRPr sz="1200">
        <a:latin typeface="+mn-lt"/>
        <a:ea typeface="+mn-ea"/>
        <a:cs typeface="+mn-cs"/>
        <a:sym typeface="Apto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 sz="quarter"/>
          </p:nvPr>
        </p:nvSpPr>
        <p:spPr/>
        <p:txBody>
          <a:bodyPr/>
          <a:lstStyle/>
          <a:p>
            <a:r>
              <a:t>[Sources]</a:t>
            </a:r>
          </a:p>
          <a:p>
            <a:r>
              <a:t>- Microsoft FY25 Q4 earnings and 2025 annual report: GitHub Copilot has 20M+ users and 90% of the Fortune 100 use it.</a:t>
            </a:r>
          </a:p>
          <a:p>
            <a:r>
              <a:t>- Stack Overflow 2025 Developer Survey (AI): 29% trust AI output accuracy.</a:t>
            </a:r>
          </a:p>
          <a:p>
            <a:r>
              <a:t>- Gartner press release, 17 Feb 2026: AI governance platform spending expected to surpass $1B by 2030.</a:t>
            </a:r>
          </a:p>
          <a:p>
            <a:r>
              <a:t>- Grand View Research AI Code Tools Market report: market estimated at $4.86B in 2023.</a:t>
            </a:r>
          </a:p>
          <a:p/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 sz="quarter"/>
          </p:nvPr>
        </p:nvSpPr>
        <p:spPr/>
        <p:txBody>
          <a:bodyPr/>
          <a:lstStyle/>
          <a:p>
            <a:r>
              <a:t>[Sources]</a:t>
            </a:r>
          </a:p>
          <a:p>
            <a:r>
              <a:t>- GitHub Copilot docs/features.</a:t>
            </a:r>
          </a:p>
          <a:p>
            <a:r>
              <a:t>- Cursor enterprise/docs.</a:t>
            </a:r>
          </a:p>
          <a:p>
            <a:r>
              <a:t>- Augment Code homepage.</a:t>
            </a:r>
          </a:p>
          <a:p>
            <a:r>
              <a:t>- Qodo AI code review platform / enterprise pages.</a:t>
            </a:r>
          </a:p>
          <a:p>
            <a:r>
              <a:t>- Greptile enterprise/code context pages.</a:t>
            </a:r>
          </a:p>
          <a:p>
            <a:r>
              <a:t>- Softcat AI Governance, People &amp; Process.</a:t>
            </a:r>
          </a:p>
          <a:p/>
        </p:txBody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MASTER">
    <p:bg>
      <p:bgPr>
        <a:solidFill>
          <a:srgbClr val="0713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609600" y="92074"/>
            <a:ext cx="10972800" cy="15081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609600" y="1600200"/>
            <a:ext cx="109728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  <p:transition xmlns:p14="http://schemas.microsoft.com/office/powerpoint/2010/main" spd="med" advClick="1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Aptos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Aptos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Aptos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Aptos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Aptos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Aptos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Aptos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Aptos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Aptos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0"/>
          <p:cNvSpPr/>
          <p:nvPr/>
        </p:nvSpPr>
        <p:spPr>
          <a:xfrm>
            <a:off x="502919" y="292608"/>
            <a:ext cx="201169" cy="22861"/>
          </a:xfrm>
          <a:prstGeom prst="rect">
            <a:avLst/>
          </a:prstGeom>
          <a:solidFill>
            <a:srgbClr val="22D7F8"/>
          </a:solidFill>
          <a:ln w="12700">
            <a:solidFill>
              <a:srgbClr val="22D7F8">
                <a:alpha val="0"/>
              </a:srgbClr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8" name="Text 1"/>
          <p:cNvSpPr txBox="1"/>
          <p:nvPr/>
        </p:nvSpPr>
        <p:spPr>
          <a:xfrm>
            <a:off x="11064240" y="229108"/>
            <a:ext cx="73152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b="1" sz="700">
                <a:solidFill>
                  <a:srgbClr val="22D7F8"/>
                </a:solidFill>
              </a:defRPr>
            </a:lvl1pPr>
          </a:lstStyle>
          <a:p>
            <a:pPr/>
            <a:r>
              <a:t>DARK FACTORY</a:t>
            </a:r>
          </a:p>
        </p:txBody>
      </p:sp>
      <p:sp>
        <p:nvSpPr>
          <p:cNvPr id="29" name="Text 2"/>
          <p:cNvSpPr txBox="1"/>
          <p:nvPr/>
        </p:nvSpPr>
        <p:spPr>
          <a:xfrm>
            <a:off x="11841480" y="6511036"/>
            <a:ext cx="164593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700">
                <a:solidFill>
                  <a:srgbClr val="6F859A"/>
                </a:solidFill>
              </a:defRPr>
            </a:lvl1pPr>
          </a:lstStyle>
          <a:p>
            <a:r>
              <a:t>1</a:t>
            </a:r>
          </a:p>
        </p:txBody>
      </p:sp>
      <p:sp>
        <p:nvSpPr>
          <p:cNvPr id="30" name="Text 3"/>
          <p:cNvSpPr txBox="1"/>
          <p:nvPr/>
        </p:nvSpPr>
        <p:spPr>
          <a:xfrm>
            <a:off x="530351" y="641858"/>
            <a:ext cx="2377441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1400">
                <a:solidFill>
                  <a:srgbClr val="F6FAFF"/>
                </a:solidFill>
              </a:defRPr>
            </a:lvl1pPr>
          </a:lstStyle>
          <a:p>
            <a:pPr/>
            <a:r>
              <a:t>DARK FACTORY</a:t>
            </a:r>
          </a:p>
        </p:txBody>
      </p:sp>
      <p:sp>
        <p:nvSpPr>
          <p:cNvPr id="31" name="Text 4"/>
          <p:cNvSpPr txBox="1"/>
          <p:nvPr/>
        </p:nvSpPr>
        <p:spPr>
          <a:xfrm>
            <a:off x="530351" y="1443228"/>
            <a:ext cx="6248200" cy="762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>
              <a:defRPr b="1" sz="2500">
                <a:solidFill>
                  <a:srgbClr val="F6FAFF"/>
                </a:solidFill>
                <a:latin typeface="Aptos Display"/>
                <a:ea typeface="Aptos Display"/>
                <a:cs typeface="Aptos Display"/>
                <a:sym typeface="Aptos Display"/>
              </a:defRPr>
            </a:pPr>
            <a:r>
              <a:t>Trusted, governed AI-native delivery</a:t>
            </a:r>
          </a:p>
          <a:p>
            <a:pPr>
              <a:defRPr b="1" sz="2500">
                <a:solidFill>
                  <a:srgbClr val="F6FAFF"/>
                </a:solidFill>
                <a:latin typeface="Aptos Display"/>
                <a:ea typeface="Aptos Display"/>
                <a:cs typeface="Aptos Display"/>
                <a:sym typeface="Aptos Display"/>
              </a:defRPr>
            </a:pPr>
            <a:r>
              <a:t>for production software systems</a:t>
            </a:r>
          </a:p>
        </p:txBody>
      </p:sp>
      <p:sp>
        <p:nvSpPr>
          <p:cNvPr id="32" name="Text 5"/>
          <p:cNvSpPr txBox="1"/>
          <p:nvPr/>
        </p:nvSpPr>
        <p:spPr>
          <a:xfrm>
            <a:off x="530351" y="2322068"/>
            <a:ext cx="3474722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1100">
                <a:solidFill>
                  <a:srgbClr val="A3B8CC"/>
                </a:solidFill>
              </a:defRPr>
            </a:lvl1pPr>
          </a:lstStyle>
          <a:p>
            <a:pPr/>
            <a:r>
              <a:t>From scoped intent to evidence-backed change across one repo, then many.</a:t>
            </a:r>
          </a:p>
        </p:txBody>
      </p:sp>
      <p:sp>
        <p:nvSpPr>
          <p:cNvPr id="33" name="Shape 6"/>
          <p:cNvSpPr/>
          <p:nvPr/>
        </p:nvSpPr>
        <p:spPr>
          <a:xfrm>
            <a:off x="530351" y="4133088"/>
            <a:ext cx="1508762" cy="256033"/>
          </a:xfrm>
          <a:prstGeom prst="roundRect">
            <a:avLst>
              <a:gd name="adj" fmla="val 21429"/>
            </a:avLst>
          </a:prstGeom>
          <a:solidFill>
            <a:srgbClr val="12263A"/>
          </a:solidFill>
          <a:ln w="10160">
            <a:solidFill>
              <a:srgbClr val="214057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34" name="Text 7"/>
          <p:cNvSpPr txBox="1"/>
          <p:nvPr/>
        </p:nvSpPr>
        <p:spPr>
          <a:xfrm>
            <a:off x="621791" y="4134104"/>
            <a:ext cx="1325881" cy="254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800">
                <a:solidFill>
                  <a:srgbClr val="F6FAFF"/>
                </a:solidFill>
              </a:defRPr>
            </a:lvl1pPr>
          </a:lstStyle>
          <a:p>
            <a:pPr/>
            <a:r>
              <a:t>Trusted delivery control plane</a:t>
            </a:r>
          </a:p>
        </p:txBody>
      </p:sp>
      <p:sp>
        <p:nvSpPr>
          <p:cNvPr id="35" name="Text 8"/>
          <p:cNvSpPr txBox="1"/>
          <p:nvPr/>
        </p:nvSpPr>
        <p:spPr>
          <a:xfrm>
            <a:off x="530351" y="4545075"/>
            <a:ext cx="137160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800">
                <a:solidFill>
                  <a:srgbClr val="A3B8CC"/>
                </a:solidFill>
              </a:defRPr>
            </a:lvl1pPr>
          </a:lstStyle>
          <a:p>
            <a:pPr/>
            <a:r>
              <a:t>Pre-seed pitch deck</a:t>
            </a:r>
          </a:p>
        </p:txBody>
      </p:sp>
      <p:sp>
        <p:nvSpPr>
          <p:cNvPr id="36" name="Text 9"/>
          <p:cNvSpPr txBox="1"/>
          <p:nvPr/>
        </p:nvSpPr>
        <p:spPr>
          <a:xfrm>
            <a:off x="502919" y="6447028"/>
            <a:ext cx="365760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700">
                <a:solidFill>
                  <a:srgbClr val="6F859A"/>
                </a:solidFill>
              </a:defRPr>
            </a:lvl1pPr>
          </a:lstStyle>
          <a:p>
            <a:pPr/>
            <a:r>
              <a:t>johnnybutler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0"/>
          <p:cNvSpPr/>
          <p:nvPr/>
        </p:nvSpPr>
        <p:spPr>
          <a:xfrm>
            <a:off x="502919" y="292608"/>
            <a:ext cx="201169" cy="22861"/>
          </a:xfrm>
          <a:prstGeom prst="rect">
            <a:avLst/>
          </a:prstGeom>
          <a:solidFill>
            <a:srgbClr val="22D7F8"/>
          </a:solidFill>
          <a:ln w="12700">
            <a:solidFill>
              <a:srgbClr val="22D7F8">
                <a:alpha val="0"/>
              </a:srgbClr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85" name="Text 1"/>
          <p:cNvSpPr txBox="1"/>
          <p:nvPr/>
        </p:nvSpPr>
        <p:spPr>
          <a:xfrm>
            <a:off x="11064240" y="229108"/>
            <a:ext cx="73152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b="1" sz="700">
                <a:solidFill>
                  <a:srgbClr val="22D7F8"/>
                </a:solidFill>
              </a:defRPr>
            </a:lvl1pPr>
          </a:lstStyle>
          <a:p>
            <a:pPr/>
            <a:r>
              <a:t>DARK FACTORY</a:t>
            </a:r>
          </a:p>
        </p:txBody>
      </p:sp>
      <p:sp>
        <p:nvSpPr>
          <p:cNvPr id="186" name="Text 2"/>
          <p:cNvSpPr txBox="1"/>
          <p:nvPr/>
        </p:nvSpPr>
        <p:spPr>
          <a:xfrm>
            <a:off x="11841480" y="6511036"/>
            <a:ext cx="164593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700">
                <a:solidFill>
                  <a:srgbClr val="6F859A"/>
                </a:solidFill>
              </a:defRPr>
            </a:lvl1pPr>
          </a:lstStyle>
          <a:p>
            <a:r>
              <a:t>10</a:t>
            </a:r>
          </a:p>
        </p:txBody>
      </p:sp>
      <p:sp>
        <p:nvSpPr>
          <p:cNvPr id="187" name="Text 3"/>
          <p:cNvSpPr txBox="1"/>
          <p:nvPr/>
        </p:nvSpPr>
        <p:spPr>
          <a:xfrm>
            <a:off x="502920" y="503427"/>
            <a:ext cx="1920240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800">
                <a:solidFill>
                  <a:srgbClr val="22D7F8"/>
                </a:solidFill>
              </a:defRPr>
            </a:lvl1pPr>
          </a:lstStyle>
          <a:p>
            <a:pPr/>
            <a:r>
              <a:t>INITIAL WEDGE</a:t>
            </a:r>
          </a:p>
        </p:txBody>
      </p:sp>
      <p:sp>
        <p:nvSpPr>
          <p:cNvPr id="188" name="Text 4"/>
          <p:cNvSpPr txBox="1"/>
          <p:nvPr/>
        </p:nvSpPr>
        <p:spPr>
          <a:xfrm>
            <a:off x="502919" y="630427"/>
            <a:ext cx="5303522" cy="787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2600">
                <a:solidFill>
                  <a:srgbClr val="F6FAFF"/>
                </a:solidFill>
                <a:latin typeface="Aptos Display"/>
                <a:ea typeface="Aptos Display"/>
                <a:cs typeface="Aptos Display"/>
                <a:sym typeface="Aptos Display"/>
              </a:defRPr>
            </a:lvl1pPr>
          </a:lstStyle>
          <a:p>
            <a:pPr/>
            <a:r>
              <a:t>Start with one factory lane where unsafe change is expensive</a:t>
            </a:r>
          </a:p>
        </p:txBody>
      </p:sp>
      <p:sp>
        <p:nvSpPr>
          <p:cNvPr id="189" name="Text 5"/>
          <p:cNvSpPr txBox="1"/>
          <p:nvPr/>
        </p:nvSpPr>
        <p:spPr>
          <a:xfrm>
            <a:off x="502919" y="1361948"/>
            <a:ext cx="5532122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1100">
                <a:solidFill>
                  <a:srgbClr val="A3B8CC"/>
                </a:solidFill>
              </a:defRPr>
            </a:lvl1pPr>
          </a:lstStyle>
          <a:p>
            <a:pPr/>
            <a:r>
              <a:t>Dark Factory lands where teams already use AI tools but still need trust, traceability, and faster review.</a:t>
            </a:r>
          </a:p>
        </p:txBody>
      </p:sp>
      <p:sp>
        <p:nvSpPr>
          <p:cNvPr id="190" name="Shape 6"/>
          <p:cNvSpPr/>
          <p:nvPr/>
        </p:nvSpPr>
        <p:spPr>
          <a:xfrm>
            <a:off x="1234439" y="2331720"/>
            <a:ext cx="2148841" cy="896113"/>
          </a:xfrm>
          <a:prstGeom prst="roundRect">
            <a:avLst>
              <a:gd name="adj" fmla="val 8163"/>
            </a:avLst>
          </a:prstGeom>
          <a:solidFill>
            <a:srgbClr val="0E2133"/>
          </a:solidFill>
          <a:ln w="10160">
            <a:solidFill>
              <a:srgbClr val="214057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91" name="Text 7"/>
          <p:cNvSpPr txBox="1"/>
          <p:nvPr/>
        </p:nvSpPr>
        <p:spPr>
          <a:xfrm>
            <a:off x="1362456" y="2357120"/>
            <a:ext cx="1892807" cy="406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1300">
                <a:solidFill>
                  <a:srgbClr val="F6FAFF"/>
                </a:solidFill>
              </a:defRPr>
            </a:lvl1pPr>
          </a:lstStyle>
          <a:p>
            <a:pPr/>
            <a:r>
              <a:t>Startup engineering teams</a:t>
            </a:r>
          </a:p>
        </p:txBody>
      </p:sp>
      <p:sp>
        <p:nvSpPr>
          <p:cNvPr id="192" name="Text 8"/>
          <p:cNvSpPr txBox="1"/>
          <p:nvPr/>
        </p:nvSpPr>
        <p:spPr>
          <a:xfrm>
            <a:off x="1362456" y="2782823"/>
            <a:ext cx="1892807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1000">
                <a:solidFill>
                  <a:srgbClr val="A3B8CC"/>
                </a:solidFill>
              </a:defRPr>
            </a:lvl1pPr>
          </a:lstStyle>
          <a:p>
            <a:pPr/>
            <a:r>
              <a:t>new builds, fast cycles, multiple repos</a:t>
            </a:r>
          </a:p>
        </p:txBody>
      </p:sp>
      <p:sp>
        <p:nvSpPr>
          <p:cNvPr id="193" name="Shape 9"/>
          <p:cNvSpPr/>
          <p:nvPr/>
        </p:nvSpPr>
        <p:spPr>
          <a:xfrm>
            <a:off x="3703320" y="2331720"/>
            <a:ext cx="2651761" cy="896113"/>
          </a:xfrm>
          <a:prstGeom prst="roundRect">
            <a:avLst>
              <a:gd name="adj" fmla="val 8163"/>
            </a:avLst>
          </a:prstGeom>
          <a:solidFill>
            <a:srgbClr val="12263A"/>
          </a:solidFill>
          <a:ln w="15240">
            <a:solidFill>
              <a:srgbClr val="22D7F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94" name="Text 10"/>
          <p:cNvSpPr txBox="1"/>
          <p:nvPr/>
        </p:nvSpPr>
        <p:spPr>
          <a:xfrm>
            <a:off x="3831335" y="2458720"/>
            <a:ext cx="2395729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1300">
                <a:solidFill>
                  <a:srgbClr val="F6FAFF"/>
                </a:solidFill>
              </a:defRPr>
            </a:lvl1pPr>
          </a:lstStyle>
          <a:p>
            <a:pPr/>
            <a:r>
              <a:t>Platform / product teams</a:t>
            </a:r>
          </a:p>
        </p:txBody>
      </p:sp>
      <p:sp>
        <p:nvSpPr>
          <p:cNvPr id="195" name="Text 11"/>
          <p:cNvSpPr txBox="1"/>
          <p:nvPr/>
        </p:nvSpPr>
        <p:spPr>
          <a:xfrm>
            <a:off x="3831335" y="2782823"/>
            <a:ext cx="2395729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1000">
                <a:solidFill>
                  <a:srgbClr val="A3B8CC"/>
                </a:solidFill>
              </a:defRPr>
            </a:lvl1pPr>
          </a:lstStyle>
          <a:p>
            <a:pPr/>
            <a:r>
              <a:t>one bounded lane such as API, dashboard, or internal ops</a:t>
            </a:r>
          </a:p>
        </p:txBody>
      </p:sp>
      <p:sp>
        <p:nvSpPr>
          <p:cNvPr id="196" name="Shape 12"/>
          <p:cNvSpPr/>
          <p:nvPr/>
        </p:nvSpPr>
        <p:spPr>
          <a:xfrm>
            <a:off x="6720840" y="2331720"/>
            <a:ext cx="2423161" cy="896113"/>
          </a:xfrm>
          <a:prstGeom prst="roundRect">
            <a:avLst>
              <a:gd name="adj" fmla="val 8163"/>
            </a:avLst>
          </a:prstGeom>
          <a:solidFill>
            <a:srgbClr val="0E2133"/>
          </a:solidFill>
          <a:ln w="10160">
            <a:solidFill>
              <a:srgbClr val="214057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97" name="Text 13"/>
          <p:cNvSpPr txBox="1"/>
          <p:nvPr/>
        </p:nvSpPr>
        <p:spPr>
          <a:xfrm>
            <a:off x="6848856" y="2357120"/>
            <a:ext cx="2167129" cy="406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1300">
                <a:solidFill>
                  <a:srgbClr val="F6FAFF"/>
                </a:solidFill>
              </a:defRPr>
            </a:lvl1pPr>
          </a:lstStyle>
          <a:p>
            <a:pPr/>
            <a:r>
              <a:t>Consultancies / delivery partners</a:t>
            </a:r>
          </a:p>
        </p:txBody>
      </p:sp>
      <p:sp>
        <p:nvSpPr>
          <p:cNvPr id="198" name="Text 14"/>
          <p:cNvSpPr txBox="1"/>
          <p:nvPr/>
        </p:nvSpPr>
        <p:spPr>
          <a:xfrm>
            <a:off x="6848856" y="2782823"/>
            <a:ext cx="2167129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1000">
                <a:solidFill>
                  <a:srgbClr val="A3B8CC"/>
                </a:solidFill>
              </a:defRPr>
            </a:lvl1pPr>
          </a:lstStyle>
          <a:p>
            <a:pPr/>
            <a:r>
              <a:t>governed change across client environments</a:t>
            </a:r>
          </a:p>
        </p:txBody>
      </p:sp>
      <p:sp>
        <p:nvSpPr>
          <p:cNvPr id="199" name="Text 15"/>
          <p:cNvSpPr txBox="1"/>
          <p:nvPr/>
        </p:nvSpPr>
        <p:spPr>
          <a:xfrm>
            <a:off x="1325880" y="4266946"/>
            <a:ext cx="4572001" cy="6101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spAutoFit/>
          </a:bodyPr>
          <a:lstStyle/>
          <a:p>
            <a:pPr marL="184404" indent="-184404">
              <a:buSzPct val="100000"/>
              <a:buChar char="•"/>
              <a:defRPr sz="1300">
                <a:solidFill>
                  <a:srgbClr val="F6FAFF"/>
                </a:solidFill>
              </a:defRPr>
            </a:pPr>
            <a:r>
              <a:t>Reduce PR congestion by building trust earlier</a:t>
            </a:r>
          </a:p>
          <a:p>
            <a:pPr marL="184404" indent="-184404">
              <a:buSzPct val="100000"/>
              <a:buChar char="•"/>
              <a:defRPr sz="1300">
                <a:solidFill>
                  <a:srgbClr val="F6FAFF"/>
                </a:solidFill>
              </a:defRPr>
            </a:pPr>
            <a:r>
              <a:t>Preserve delivery context instead of losing it after merge</a:t>
            </a:r>
          </a:p>
          <a:p>
            <a:pPr marL="184404" indent="-184404">
              <a:buSzPct val="100000"/>
              <a:buChar char="•"/>
              <a:defRPr sz="1300">
                <a:solidFill>
                  <a:srgbClr val="F6FAFF"/>
                </a:solidFill>
              </a:defRPr>
            </a:pPr>
            <a:r>
              <a:t>Prove outcomes with evidence, not reconstruction</a:t>
            </a:r>
          </a:p>
        </p:txBody>
      </p:sp>
      <p:sp>
        <p:nvSpPr>
          <p:cNvPr id="200" name="Shape 16"/>
          <p:cNvSpPr/>
          <p:nvPr/>
        </p:nvSpPr>
        <p:spPr>
          <a:xfrm>
            <a:off x="530351" y="5504688"/>
            <a:ext cx="5852161" cy="201169"/>
          </a:xfrm>
          <a:prstGeom prst="roundRect">
            <a:avLst>
              <a:gd name="adj" fmla="val 22727"/>
            </a:avLst>
          </a:prstGeom>
          <a:solidFill>
            <a:srgbClr val="07131F"/>
          </a:solidFill>
          <a:ln w="12700">
            <a:solidFill>
              <a:srgbClr val="22D7F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01" name="Text 17"/>
          <p:cNvSpPr txBox="1"/>
          <p:nvPr/>
        </p:nvSpPr>
        <p:spPr>
          <a:xfrm>
            <a:off x="640079" y="5532628"/>
            <a:ext cx="5632706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800">
                <a:solidFill>
                  <a:srgbClr val="22D7F8"/>
                </a:solidFill>
              </a:defRPr>
            </a:lvl1pPr>
          </a:lstStyle>
          <a:p>
            <a:pPr/>
            <a:r>
              <a:t>Early buyer: engineering leaders responsible for delivery quality.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0"/>
          <p:cNvSpPr/>
          <p:nvPr/>
        </p:nvSpPr>
        <p:spPr>
          <a:xfrm>
            <a:off x="502919" y="292608"/>
            <a:ext cx="201169" cy="22861"/>
          </a:xfrm>
          <a:prstGeom prst="rect">
            <a:avLst/>
          </a:prstGeom>
          <a:solidFill>
            <a:srgbClr val="22D7F8"/>
          </a:solidFill>
          <a:ln w="12700">
            <a:solidFill>
              <a:srgbClr val="22D7F8">
                <a:alpha val="0"/>
              </a:srgbClr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04" name="Text 1"/>
          <p:cNvSpPr txBox="1"/>
          <p:nvPr/>
        </p:nvSpPr>
        <p:spPr>
          <a:xfrm>
            <a:off x="11064240" y="229108"/>
            <a:ext cx="73152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b="1" sz="700">
                <a:solidFill>
                  <a:srgbClr val="22D7F8"/>
                </a:solidFill>
              </a:defRPr>
            </a:lvl1pPr>
          </a:lstStyle>
          <a:p>
            <a:pPr/>
            <a:r>
              <a:t>DARK FACTORY</a:t>
            </a:r>
          </a:p>
        </p:txBody>
      </p:sp>
      <p:sp>
        <p:nvSpPr>
          <p:cNvPr id="205" name="Text 2"/>
          <p:cNvSpPr txBox="1"/>
          <p:nvPr/>
        </p:nvSpPr>
        <p:spPr>
          <a:xfrm>
            <a:off x="11841480" y="6511036"/>
            <a:ext cx="164593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700">
                <a:solidFill>
                  <a:srgbClr val="6F859A"/>
                </a:solidFill>
              </a:defRPr>
            </a:lvl1pPr>
          </a:lstStyle>
          <a:p>
            <a:r>
              <a:t>11</a:t>
            </a:r>
          </a:p>
        </p:txBody>
      </p:sp>
      <p:sp>
        <p:nvSpPr>
          <p:cNvPr id="206" name="Text 3"/>
          <p:cNvSpPr txBox="1"/>
          <p:nvPr/>
        </p:nvSpPr>
        <p:spPr>
          <a:xfrm>
            <a:off x="502920" y="503427"/>
            <a:ext cx="1920240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800">
                <a:solidFill>
                  <a:srgbClr val="22D7F8"/>
                </a:solidFill>
              </a:defRPr>
            </a:lvl1pPr>
          </a:lstStyle>
          <a:p>
            <a:pPr/>
            <a:r>
              <a:t>ROUTES TO MARKET</a:t>
            </a:r>
          </a:p>
        </p:txBody>
      </p:sp>
      <p:sp>
        <p:nvSpPr>
          <p:cNvPr id="207" name="Text 4"/>
          <p:cNvSpPr txBox="1"/>
          <p:nvPr/>
        </p:nvSpPr>
        <p:spPr>
          <a:xfrm>
            <a:off x="502919" y="630427"/>
            <a:ext cx="5852162" cy="787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2600">
                <a:solidFill>
                  <a:srgbClr val="F6FAFF"/>
                </a:solidFill>
                <a:latin typeface="Aptos Display"/>
                <a:ea typeface="Aptos Display"/>
                <a:cs typeface="Aptos Display"/>
                <a:sym typeface="Aptos Display"/>
              </a:defRPr>
            </a:lvl1pPr>
          </a:lstStyle>
          <a:p>
            <a:pPr/>
            <a:r>
              <a:t>Services-led entry, productised lane, software expansion</a:t>
            </a:r>
          </a:p>
        </p:txBody>
      </p:sp>
      <p:sp>
        <p:nvSpPr>
          <p:cNvPr id="208" name="Text 5"/>
          <p:cNvSpPr txBox="1"/>
          <p:nvPr/>
        </p:nvSpPr>
        <p:spPr>
          <a:xfrm>
            <a:off x="502919" y="1444498"/>
            <a:ext cx="5303522" cy="165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1100">
                <a:solidFill>
                  <a:srgbClr val="A3B8CC"/>
                </a:solidFill>
              </a:defRPr>
            </a:lvl1pPr>
          </a:lstStyle>
          <a:p>
            <a:pPr/>
            <a:r>
              <a:t>Dark Factory can enter in three ways, with one underlying operating model.</a:t>
            </a:r>
          </a:p>
        </p:txBody>
      </p:sp>
      <p:sp>
        <p:nvSpPr>
          <p:cNvPr id="209" name="Shape 6"/>
          <p:cNvSpPr/>
          <p:nvPr/>
        </p:nvSpPr>
        <p:spPr>
          <a:xfrm>
            <a:off x="868680" y="2240279"/>
            <a:ext cx="3154680" cy="2194561"/>
          </a:xfrm>
          <a:prstGeom prst="roundRect">
            <a:avLst>
              <a:gd name="adj" fmla="val 3333"/>
            </a:avLst>
          </a:prstGeom>
          <a:solidFill>
            <a:srgbClr val="0E2133"/>
          </a:solidFill>
          <a:ln w="10160">
            <a:solidFill>
              <a:srgbClr val="214057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10" name="Text 7"/>
          <p:cNvSpPr txBox="1"/>
          <p:nvPr/>
        </p:nvSpPr>
        <p:spPr>
          <a:xfrm>
            <a:off x="996696" y="2367280"/>
            <a:ext cx="2898649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1300">
                <a:solidFill>
                  <a:srgbClr val="F6FAFF"/>
                </a:solidFill>
              </a:defRPr>
            </a:lvl1pPr>
          </a:lstStyle>
          <a:p>
            <a:pPr/>
            <a:r>
              <a:t>Greenfield teams</a:t>
            </a:r>
          </a:p>
        </p:txBody>
      </p:sp>
      <p:sp>
        <p:nvSpPr>
          <p:cNvPr id="211" name="Text 8"/>
          <p:cNvSpPr txBox="1"/>
          <p:nvPr/>
        </p:nvSpPr>
        <p:spPr>
          <a:xfrm>
            <a:off x="996696" y="3112007"/>
            <a:ext cx="2898649" cy="762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>
              <a:defRPr sz="1000">
                <a:solidFill>
                  <a:srgbClr val="A3B8CC"/>
                </a:solidFill>
              </a:defRPr>
            </a:pPr>
            <a:r>
              <a:t>Build Dark Factory-native from day one</a:t>
            </a:r>
          </a:p>
          <a:p>
            <a:pPr>
              <a:defRPr sz="1000"/>
            </a:pPr>
          </a:p>
          <a:p>
            <a:pPr>
              <a:defRPr sz="1000">
                <a:solidFill>
                  <a:srgbClr val="A3B8CC"/>
                </a:solidFill>
              </a:defRPr>
            </a:pPr>
            <a:r>
              <a:t>- new products</a:t>
            </a:r>
          </a:p>
          <a:p>
            <a:pPr>
              <a:defRPr sz="1000">
                <a:solidFill>
                  <a:srgbClr val="A3B8CC"/>
                </a:solidFill>
              </a:defRPr>
            </a:pPr>
            <a:r>
              <a:t>- faster feedback loops</a:t>
            </a:r>
          </a:p>
          <a:p>
            <a:pPr>
              <a:defRPr sz="1000">
                <a:solidFill>
                  <a:srgbClr val="A3B8CC"/>
                </a:solidFill>
              </a:defRPr>
            </a:pPr>
            <a:r>
              <a:t>- governance embedded from the start</a:t>
            </a:r>
          </a:p>
        </p:txBody>
      </p:sp>
      <p:sp>
        <p:nvSpPr>
          <p:cNvPr id="212" name="Shape 9"/>
          <p:cNvSpPr/>
          <p:nvPr/>
        </p:nvSpPr>
        <p:spPr>
          <a:xfrm>
            <a:off x="4297679" y="2240279"/>
            <a:ext cx="3154681" cy="2194561"/>
          </a:xfrm>
          <a:prstGeom prst="roundRect">
            <a:avLst>
              <a:gd name="adj" fmla="val 3333"/>
            </a:avLst>
          </a:prstGeom>
          <a:solidFill>
            <a:srgbClr val="12263A"/>
          </a:solidFill>
          <a:ln w="15240">
            <a:solidFill>
              <a:srgbClr val="22D7F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13" name="Text 10"/>
          <p:cNvSpPr txBox="1"/>
          <p:nvPr/>
        </p:nvSpPr>
        <p:spPr>
          <a:xfrm>
            <a:off x="4425696" y="2367280"/>
            <a:ext cx="2898649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1300">
                <a:solidFill>
                  <a:srgbClr val="F6FAFF"/>
                </a:solidFill>
              </a:defRPr>
            </a:lvl1pPr>
          </a:lstStyle>
          <a:p>
            <a:pPr/>
            <a:r>
              <a:t>Factory lanes inside existing estates</a:t>
            </a:r>
          </a:p>
        </p:txBody>
      </p:sp>
      <p:sp>
        <p:nvSpPr>
          <p:cNvPr id="214" name="Text 11"/>
          <p:cNvSpPr txBox="1"/>
          <p:nvPr/>
        </p:nvSpPr>
        <p:spPr>
          <a:xfrm>
            <a:off x="4425696" y="3035808"/>
            <a:ext cx="2898649" cy="914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>
              <a:defRPr sz="1000">
                <a:solidFill>
                  <a:srgbClr val="A3B8CC"/>
                </a:solidFill>
              </a:defRPr>
            </a:pPr>
            <a:r>
              <a:t>Inject one governed lane and expand as adjacent work changes</a:t>
            </a:r>
          </a:p>
          <a:p>
            <a:pPr>
              <a:defRPr sz="1000"/>
            </a:pPr>
          </a:p>
          <a:p>
            <a:pPr>
              <a:defRPr sz="1000">
                <a:solidFill>
                  <a:srgbClr val="A3B8CC"/>
                </a:solidFill>
              </a:defRPr>
            </a:pPr>
            <a:r>
              <a:t>- API</a:t>
            </a:r>
          </a:p>
          <a:p>
            <a:pPr>
              <a:defRPr sz="1000">
                <a:solidFill>
                  <a:srgbClr val="A3B8CC"/>
                </a:solidFill>
              </a:defRPr>
            </a:pPr>
            <a:r>
              <a:t>- customer dashboard</a:t>
            </a:r>
          </a:p>
          <a:p>
            <a:pPr>
              <a:defRPr sz="1000">
                <a:solidFill>
                  <a:srgbClr val="A3B8CC"/>
                </a:solidFill>
              </a:defRPr>
            </a:pPr>
            <a:r>
              <a:t>- internal ops</a:t>
            </a:r>
          </a:p>
        </p:txBody>
      </p:sp>
      <p:sp>
        <p:nvSpPr>
          <p:cNvPr id="215" name="Shape 12"/>
          <p:cNvSpPr/>
          <p:nvPr/>
        </p:nvSpPr>
        <p:spPr>
          <a:xfrm>
            <a:off x="7726680" y="2240279"/>
            <a:ext cx="2926081" cy="2194561"/>
          </a:xfrm>
          <a:prstGeom prst="roundRect">
            <a:avLst>
              <a:gd name="adj" fmla="val 3333"/>
            </a:avLst>
          </a:prstGeom>
          <a:solidFill>
            <a:srgbClr val="0E2133"/>
          </a:solidFill>
          <a:ln w="10160">
            <a:solidFill>
              <a:srgbClr val="214057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16" name="Text 13"/>
          <p:cNvSpPr txBox="1"/>
          <p:nvPr/>
        </p:nvSpPr>
        <p:spPr>
          <a:xfrm>
            <a:off x="7854695" y="2367280"/>
            <a:ext cx="2670049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1300">
                <a:solidFill>
                  <a:srgbClr val="F6FAFF"/>
                </a:solidFill>
              </a:defRPr>
            </a:lvl1pPr>
          </a:lstStyle>
          <a:p>
            <a:pPr/>
            <a:r>
              <a:t>Modernisation path</a:t>
            </a:r>
          </a:p>
        </p:txBody>
      </p:sp>
      <p:sp>
        <p:nvSpPr>
          <p:cNvPr id="217" name="Text 14"/>
          <p:cNvSpPr txBox="1"/>
          <p:nvPr/>
        </p:nvSpPr>
        <p:spPr>
          <a:xfrm>
            <a:off x="7854695" y="3112007"/>
            <a:ext cx="2670049" cy="762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>
              <a:defRPr sz="1000">
                <a:solidFill>
                  <a:srgbClr val="A3B8CC"/>
                </a:solidFill>
              </a:defRPr>
            </a:pPr>
            <a:r>
              <a:t>Rebuild a cleaner engine and validate against live legacy behaviour</a:t>
            </a:r>
          </a:p>
          <a:p>
            <a:pPr>
              <a:defRPr sz="1000"/>
            </a:pPr>
          </a:p>
          <a:p>
            <a:pPr>
              <a:defRPr sz="1000">
                <a:solidFill>
                  <a:srgbClr val="A3B8CC"/>
                </a:solidFill>
              </a:defRPr>
            </a:pPr>
            <a:r>
              <a:t>- greenfield in the middle</a:t>
            </a:r>
          </a:p>
          <a:p>
            <a:pPr>
              <a:defRPr sz="1000">
                <a:solidFill>
                  <a:srgbClr val="A3B8CC"/>
                </a:solidFill>
              </a:defRPr>
            </a:pPr>
            <a:r>
              <a:t>- parity at the edges</a:t>
            </a:r>
          </a:p>
        </p:txBody>
      </p:sp>
      <p:sp>
        <p:nvSpPr>
          <p:cNvPr id="218" name="Shape 15"/>
          <p:cNvSpPr/>
          <p:nvPr/>
        </p:nvSpPr>
        <p:spPr>
          <a:xfrm>
            <a:off x="530351" y="5486400"/>
            <a:ext cx="6446522" cy="201169"/>
          </a:xfrm>
          <a:prstGeom prst="roundRect">
            <a:avLst>
              <a:gd name="adj" fmla="val 22727"/>
            </a:avLst>
          </a:prstGeom>
          <a:solidFill>
            <a:srgbClr val="07131F"/>
          </a:solidFill>
          <a:ln w="12700">
            <a:solidFill>
              <a:srgbClr val="22D7F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19" name="Text 16"/>
          <p:cNvSpPr txBox="1"/>
          <p:nvPr/>
        </p:nvSpPr>
        <p:spPr>
          <a:xfrm>
            <a:off x="640079" y="5514340"/>
            <a:ext cx="6227066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800">
                <a:solidFill>
                  <a:srgbClr val="22D7F8"/>
                </a:solidFill>
              </a:defRPr>
            </a:lvl1pPr>
          </a:lstStyle>
          <a:p>
            <a:pPr/>
            <a:r>
              <a:t>Start with one lane. Expand into shared governance, memory, and orchestration.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0"/>
          <p:cNvSpPr/>
          <p:nvPr/>
        </p:nvSpPr>
        <p:spPr>
          <a:xfrm>
            <a:off x="502919" y="292608"/>
            <a:ext cx="201169" cy="22861"/>
          </a:xfrm>
          <a:prstGeom prst="rect">
            <a:avLst/>
          </a:prstGeom>
          <a:solidFill>
            <a:srgbClr val="22D7F8"/>
          </a:solidFill>
          <a:ln w="12700">
            <a:solidFill>
              <a:srgbClr val="22D7F8">
                <a:alpha val="0"/>
              </a:srgbClr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22" name="Text 1"/>
          <p:cNvSpPr txBox="1"/>
          <p:nvPr/>
        </p:nvSpPr>
        <p:spPr>
          <a:xfrm>
            <a:off x="11064240" y="229108"/>
            <a:ext cx="73152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b="1" sz="700">
                <a:solidFill>
                  <a:srgbClr val="22D7F8"/>
                </a:solidFill>
              </a:defRPr>
            </a:lvl1pPr>
          </a:lstStyle>
          <a:p>
            <a:pPr/>
            <a:r>
              <a:t>DARK FACTORY</a:t>
            </a:r>
          </a:p>
        </p:txBody>
      </p:sp>
      <p:sp>
        <p:nvSpPr>
          <p:cNvPr id="223" name="Text 2"/>
          <p:cNvSpPr txBox="1"/>
          <p:nvPr/>
        </p:nvSpPr>
        <p:spPr>
          <a:xfrm>
            <a:off x="11841480" y="6511036"/>
            <a:ext cx="164593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700">
                <a:solidFill>
                  <a:srgbClr val="6F859A"/>
                </a:solidFill>
              </a:defRPr>
            </a:lvl1pPr>
          </a:lstStyle>
          <a:p>
            <a:r>
              <a:t>12</a:t>
            </a:r>
          </a:p>
        </p:txBody>
      </p:sp>
      <p:sp>
        <p:nvSpPr>
          <p:cNvPr id="224" name="Text 3"/>
          <p:cNvSpPr txBox="1"/>
          <p:nvPr/>
        </p:nvSpPr>
        <p:spPr>
          <a:xfrm>
            <a:off x="502920" y="503427"/>
            <a:ext cx="1920240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800">
                <a:solidFill>
                  <a:srgbClr val="22D7F8"/>
                </a:solidFill>
              </a:defRPr>
            </a:lvl1pPr>
          </a:lstStyle>
          <a:p>
            <a:pPr/>
            <a:r>
              <a:t>SCALE THESIS</a:t>
            </a:r>
          </a:p>
        </p:txBody>
      </p:sp>
      <p:sp>
        <p:nvSpPr>
          <p:cNvPr id="225" name="Text 4"/>
          <p:cNvSpPr txBox="1"/>
          <p:nvPr/>
        </p:nvSpPr>
        <p:spPr>
          <a:xfrm>
            <a:off x="502920" y="630427"/>
            <a:ext cx="6126480" cy="787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2600">
                <a:solidFill>
                  <a:srgbClr val="F6FAFF"/>
                </a:solidFill>
                <a:latin typeface="Aptos Display"/>
                <a:ea typeface="Aptos Display"/>
                <a:cs typeface="Aptos Display"/>
                <a:sym typeface="Aptos Display"/>
              </a:defRPr>
            </a:lvl1pPr>
          </a:lstStyle>
          <a:p>
            <a:pPr/>
            <a:r>
              <a:t>Shared governance. Local playbooks. Federated expansion.</a:t>
            </a:r>
          </a:p>
        </p:txBody>
      </p:sp>
      <p:sp>
        <p:nvSpPr>
          <p:cNvPr id="226" name="Text 5"/>
          <p:cNvSpPr txBox="1"/>
          <p:nvPr/>
        </p:nvSpPr>
        <p:spPr>
          <a:xfrm>
            <a:off x="502919" y="1444498"/>
            <a:ext cx="5303522" cy="165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1100">
                <a:solidFill>
                  <a:srgbClr val="A3B8CC"/>
                </a:solidFill>
              </a:defRPr>
            </a:lvl1pPr>
          </a:lstStyle>
          <a:p>
            <a:pPr/>
            <a:r>
              <a:t>Value compounds as Dark Factory moves from one repo to many systems.</a:t>
            </a:r>
          </a:p>
        </p:txBody>
      </p:sp>
      <p:sp>
        <p:nvSpPr>
          <p:cNvPr id="227" name="Shape 6"/>
          <p:cNvSpPr/>
          <p:nvPr/>
        </p:nvSpPr>
        <p:spPr>
          <a:xfrm>
            <a:off x="960119" y="2331720"/>
            <a:ext cx="1645922" cy="914401"/>
          </a:xfrm>
          <a:prstGeom prst="roundRect">
            <a:avLst>
              <a:gd name="adj" fmla="val 8000"/>
            </a:avLst>
          </a:prstGeom>
          <a:solidFill>
            <a:srgbClr val="0E2133"/>
          </a:solidFill>
          <a:ln w="10160">
            <a:solidFill>
              <a:srgbClr val="214057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28" name="Text 7"/>
          <p:cNvSpPr txBox="1"/>
          <p:nvPr/>
        </p:nvSpPr>
        <p:spPr>
          <a:xfrm>
            <a:off x="1088135" y="2471420"/>
            <a:ext cx="1389890" cy="177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1200">
                <a:solidFill>
                  <a:srgbClr val="F6FAFF"/>
                </a:solidFill>
              </a:defRPr>
            </a:lvl1pPr>
          </a:lstStyle>
          <a:p>
            <a:pPr/>
            <a:r>
              <a:t>Web app</a:t>
            </a:r>
          </a:p>
        </p:txBody>
      </p:sp>
      <p:sp>
        <p:nvSpPr>
          <p:cNvPr id="229" name="Text 8"/>
          <p:cNvSpPr txBox="1"/>
          <p:nvPr/>
        </p:nvSpPr>
        <p:spPr>
          <a:xfrm>
            <a:off x="1088135" y="2804667"/>
            <a:ext cx="1389890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>
              <a:defRPr sz="900">
                <a:solidFill>
                  <a:srgbClr val="A3B8CC"/>
                </a:solidFill>
              </a:defRPr>
            </a:pPr>
            <a:r>
              <a:t>local playbooks</a:t>
            </a:r>
          </a:p>
          <a:p>
            <a:pPr>
              <a:defRPr sz="900">
                <a:solidFill>
                  <a:srgbClr val="A3B8CC"/>
                </a:solidFill>
              </a:defRPr>
            </a:pPr>
            <a:r>
              <a:t>local validation</a:t>
            </a:r>
          </a:p>
        </p:txBody>
      </p:sp>
      <p:sp>
        <p:nvSpPr>
          <p:cNvPr id="230" name="Shape 9"/>
          <p:cNvSpPr/>
          <p:nvPr/>
        </p:nvSpPr>
        <p:spPr>
          <a:xfrm>
            <a:off x="2788920" y="3154679"/>
            <a:ext cx="1645921" cy="914401"/>
          </a:xfrm>
          <a:prstGeom prst="roundRect">
            <a:avLst>
              <a:gd name="adj" fmla="val 8000"/>
            </a:avLst>
          </a:prstGeom>
          <a:solidFill>
            <a:srgbClr val="0E2133"/>
          </a:solidFill>
          <a:ln w="10160">
            <a:solidFill>
              <a:srgbClr val="214057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31" name="Text 10"/>
          <p:cNvSpPr txBox="1"/>
          <p:nvPr/>
        </p:nvSpPr>
        <p:spPr>
          <a:xfrm>
            <a:off x="2916935" y="3294380"/>
            <a:ext cx="1389889" cy="177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1200">
                <a:solidFill>
                  <a:srgbClr val="F6FAFF"/>
                </a:solidFill>
              </a:defRPr>
            </a:lvl1pPr>
          </a:lstStyle>
          <a:p>
            <a:pPr/>
            <a:r>
              <a:t>Mobile app</a:t>
            </a:r>
          </a:p>
        </p:txBody>
      </p:sp>
      <p:sp>
        <p:nvSpPr>
          <p:cNvPr id="232" name="Text 11"/>
          <p:cNvSpPr txBox="1"/>
          <p:nvPr/>
        </p:nvSpPr>
        <p:spPr>
          <a:xfrm>
            <a:off x="2916935" y="3627628"/>
            <a:ext cx="1389889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>
              <a:defRPr sz="900">
                <a:solidFill>
                  <a:srgbClr val="A3B8CC"/>
                </a:solidFill>
              </a:defRPr>
            </a:pPr>
            <a:r>
              <a:t>local playbooks</a:t>
            </a:r>
          </a:p>
          <a:p>
            <a:pPr>
              <a:defRPr sz="900">
                <a:solidFill>
                  <a:srgbClr val="A3B8CC"/>
                </a:solidFill>
              </a:defRPr>
            </a:pPr>
            <a:r>
              <a:t>local validation</a:t>
            </a:r>
          </a:p>
        </p:txBody>
      </p:sp>
      <p:sp>
        <p:nvSpPr>
          <p:cNvPr id="233" name="Shape 12"/>
          <p:cNvSpPr/>
          <p:nvPr/>
        </p:nvSpPr>
        <p:spPr>
          <a:xfrm>
            <a:off x="4663440" y="2331720"/>
            <a:ext cx="1645921" cy="914401"/>
          </a:xfrm>
          <a:prstGeom prst="roundRect">
            <a:avLst>
              <a:gd name="adj" fmla="val 8000"/>
            </a:avLst>
          </a:prstGeom>
          <a:solidFill>
            <a:srgbClr val="12263A"/>
          </a:solidFill>
          <a:ln w="15240">
            <a:solidFill>
              <a:srgbClr val="22D7F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34" name="Text 13"/>
          <p:cNvSpPr txBox="1"/>
          <p:nvPr/>
        </p:nvSpPr>
        <p:spPr>
          <a:xfrm>
            <a:off x="4791455" y="2471420"/>
            <a:ext cx="1389889" cy="177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1200">
                <a:solidFill>
                  <a:srgbClr val="F6FAFF"/>
                </a:solidFill>
              </a:defRPr>
            </a:lvl1pPr>
          </a:lstStyle>
          <a:p>
            <a:pPr/>
            <a:r>
              <a:t>API / services</a:t>
            </a:r>
          </a:p>
        </p:txBody>
      </p:sp>
      <p:sp>
        <p:nvSpPr>
          <p:cNvPr id="235" name="Text 14"/>
          <p:cNvSpPr txBox="1"/>
          <p:nvPr/>
        </p:nvSpPr>
        <p:spPr>
          <a:xfrm>
            <a:off x="4791455" y="2804667"/>
            <a:ext cx="1389889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>
              <a:defRPr sz="900">
                <a:solidFill>
                  <a:srgbClr val="A3B8CC"/>
                </a:solidFill>
              </a:defRPr>
            </a:pPr>
            <a:r>
              <a:t>local playbooks</a:t>
            </a:r>
          </a:p>
          <a:p>
            <a:pPr>
              <a:defRPr sz="900">
                <a:solidFill>
                  <a:srgbClr val="A3B8CC"/>
                </a:solidFill>
              </a:defRPr>
            </a:pPr>
            <a:r>
              <a:t>local validation</a:t>
            </a:r>
          </a:p>
        </p:txBody>
      </p:sp>
      <p:sp>
        <p:nvSpPr>
          <p:cNvPr id="236" name="Shape 15"/>
          <p:cNvSpPr/>
          <p:nvPr/>
        </p:nvSpPr>
        <p:spPr>
          <a:xfrm>
            <a:off x="6537959" y="3154679"/>
            <a:ext cx="1828801" cy="914401"/>
          </a:xfrm>
          <a:prstGeom prst="roundRect">
            <a:avLst>
              <a:gd name="adj" fmla="val 8000"/>
            </a:avLst>
          </a:prstGeom>
          <a:solidFill>
            <a:srgbClr val="0E2133"/>
          </a:solidFill>
          <a:ln w="10160">
            <a:solidFill>
              <a:srgbClr val="214057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37" name="Text 16"/>
          <p:cNvSpPr txBox="1"/>
          <p:nvPr/>
        </p:nvSpPr>
        <p:spPr>
          <a:xfrm>
            <a:off x="6665976" y="3294380"/>
            <a:ext cx="1572769" cy="177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1200">
                <a:solidFill>
                  <a:srgbClr val="F6FAFF"/>
                </a:solidFill>
              </a:defRPr>
            </a:lvl1pPr>
          </a:lstStyle>
          <a:p>
            <a:pPr/>
            <a:r>
              <a:t>Monolith / legacy</a:t>
            </a:r>
          </a:p>
        </p:txBody>
      </p:sp>
      <p:sp>
        <p:nvSpPr>
          <p:cNvPr id="238" name="Text 17"/>
          <p:cNvSpPr txBox="1"/>
          <p:nvPr/>
        </p:nvSpPr>
        <p:spPr>
          <a:xfrm>
            <a:off x="6665976" y="3627628"/>
            <a:ext cx="1572769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>
              <a:defRPr sz="900">
                <a:solidFill>
                  <a:srgbClr val="A3B8CC"/>
                </a:solidFill>
              </a:defRPr>
            </a:pPr>
            <a:r>
              <a:t>local playbooks</a:t>
            </a:r>
          </a:p>
          <a:p>
            <a:pPr>
              <a:defRPr sz="900">
                <a:solidFill>
                  <a:srgbClr val="A3B8CC"/>
                </a:solidFill>
              </a:defRPr>
            </a:pPr>
            <a:r>
              <a:t>local validation</a:t>
            </a:r>
          </a:p>
        </p:txBody>
      </p:sp>
      <p:sp>
        <p:nvSpPr>
          <p:cNvPr id="239" name="Shape 18"/>
          <p:cNvSpPr/>
          <p:nvPr/>
        </p:nvSpPr>
        <p:spPr>
          <a:xfrm>
            <a:off x="8732519" y="2697479"/>
            <a:ext cx="2148841" cy="1143001"/>
          </a:xfrm>
          <a:prstGeom prst="roundRect">
            <a:avLst>
              <a:gd name="adj" fmla="val 6400"/>
            </a:avLst>
          </a:prstGeom>
          <a:solidFill>
            <a:srgbClr val="0E2133"/>
          </a:solidFill>
          <a:ln w="10160">
            <a:solidFill>
              <a:srgbClr val="214057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40" name="Text 19"/>
          <p:cNvSpPr txBox="1"/>
          <p:nvPr/>
        </p:nvSpPr>
        <p:spPr>
          <a:xfrm>
            <a:off x="8860535" y="2837180"/>
            <a:ext cx="1892808" cy="177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1200">
                <a:solidFill>
                  <a:srgbClr val="F6FAFF"/>
                </a:solidFill>
              </a:defRPr>
            </a:lvl1pPr>
          </a:lstStyle>
          <a:p>
            <a:pPr/>
            <a:r>
              <a:t>Shared governance</a:t>
            </a:r>
          </a:p>
        </p:txBody>
      </p:sp>
      <p:sp>
        <p:nvSpPr>
          <p:cNvPr id="241" name="Text 20"/>
          <p:cNvSpPr txBox="1"/>
          <p:nvPr/>
        </p:nvSpPr>
        <p:spPr>
          <a:xfrm>
            <a:off x="8860535" y="3284727"/>
            <a:ext cx="1892808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900">
                <a:solidFill>
                  <a:srgbClr val="A3B8CC"/>
                </a:solidFill>
              </a:defRPr>
            </a:lvl1pPr>
          </a:lstStyle>
          <a:p>
            <a:pPr/>
            <a:r>
              <a:t>policy, telemetry, retained delivery memory, orchestration</a:t>
            </a:r>
          </a:p>
        </p:txBody>
      </p:sp>
      <p:sp>
        <p:nvSpPr>
          <p:cNvPr id="242" name="Shape 21"/>
          <p:cNvSpPr/>
          <p:nvPr/>
        </p:nvSpPr>
        <p:spPr>
          <a:xfrm>
            <a:off x="530351" y="5440679"/>
            <a:ext cx="7315201" cy="201169"/>
          </a:xfrm>
          <a:prstGeom prst="roundRect">
            <a:avLst>
              <a:gd name="adj" fmla="val 22727"/>
            </a:avLst>
          </a:prstGeom>
          <a:solidFill>
            <a:srgbClr val="07131F"/>
          </a:solidFill>
          <a:ln w="12700">
            <a:solidFill>
              <a:srgbClr val="22D7F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43" name="Text 22"/>
          <p:cNvSpPr txBox="1"/>
          <p:nvPr/>
        </p:nvSpPr>
        <p:spPr>
          <a:xfrm>
            <a:off x="640080" y="5468619"/>
            <a:ext cx="7095743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800">
                <a:solidFill>
                  <a:srgbClr val="22D7F8"/>
                </a:solidFill>
              </a:defRPr>
            </a:lvl1pPr>
          </a:lstStyle>
          <a:p>
            <a:pPr/>
            <a:r>
              <a:rPr sz="919">
                <a:solidFill>
                  <a:srgbClr val="F2F6FA"/>
                </a:solidFill>
              </a:rPr>
              <a:t>Each lane adds reusable evidence, patterns, and operating knowledge to the system.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Shape 0"/>
          <p:cNvSpPr/>
          <p:nvPr/>
        </p:nvSpPr>
        <p:spPr>
          <a:xfrm>
            <a:off x="502919" y="292608"/>
            <a:ext cx="201169" cy="22861"/>
          </a:xfrm>
          <a:prstGeom prst="rect">
            <a:avLst/>
          </a:prstGeom>
          <a:solidFill>
            <a:srgbClr val="22D7F8"/>
          </a:solidFill>
          <a:ln w="12700">
            <a:solidFill>
              <a:srgbClr val="22D7F8">
                <a:alpha val="0"/>
              </a:srgbClr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46" name="Text 1"/>
          <p:cNvSpPr txBox="1"/>
          <p:nvPr/>
        </p:nvSpPr>
        <p:spPr>
          <a:xfrm>
            <a:off x="11064240" y="229108"/>
            <a:ext cx="73152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b="1" sz="700">
                <a:solidFill>
                  <a:srgbClr val="22D7F8"/>
                </a:solidFill>
              </a:defRPr>
            </a:lvl1pPr>
          </a:lstStyle>
          <a:p>
            <a:pPr/>
            <a:r>
              <a:t>DARK FACTORY</a:t>
            </a:r>
          </a:p>
        </p:txBody>
      </p:sp>
      <p:sp>
        <p:nvSpPr>
          <p:cNvPr id="247" name="Text 2"/>
          <p:cNvSpPr txBox="1"/>
          <p:nvPr/>
        </p:nvSpPr>
        <p:spPr>
          <a:xfrm>
            <a:off x="11841480" y="6511036"/>
            <a:ext cx="164593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700">
                <a:solidFill>
                  <a:srgbClr val="6F859A"/>
                </a:solidFill>
              </a:defRPr>
            </a:lvl1pPr>
          </a:lstStyle>
          <a:p>
            <a:r>
              <a:t>13</a:t>
            </a:r>
          </a:p>
        </p:txBody>
      </p:sp>
      <p:sp>
        <p:nvSpPr>
          <p:cNvPr id="248" name="Text 3"/>
          <p:cNvSpPr txBox="1"/>
          <p:nvPr/>
        </p:nvSpPr>
        <p:spPr>
          <a:xfrm>
            <a:off x="502920" y="503427"/>
            <a:ext cx="1920240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800">
                <a:solidFill>
                  <a:srgbClr val="22D7F8"/>
                </a:solidFill>
              </a:defRPr>
            </a:lvl1pPr>
          </a:lstStyle>
          <a:p>
            <a:r>
              <a:t>MARKET LANDSCAPE</a:t>
            </a:r>
          </a:p>
        </p:txBody>
      </p:sp>
      <p:sp>
        <p:nvSpPr>
          <p:cNvPr id="249" name="Text 4"/>
          <p:cNvSpPr txBox="1"/>
          <p:nvPr/>
        </p:nvSpPr>
        <p:spPr>
          <a:xfrm>
            <a:off x="502919" y="584707"/>
            <a:ext cx="6263642" cy="1181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2600">
                <a:solidFill>
                  <a:srgbClr val="F6FAFF"/>
                </a:solidFill>
                <a:latin typeface="Aptos Display"/>
                <a:ea typeface="Aptos Display"/>
                <a:cs typeface="Aptos Display"/>
                <a:sym typeface="Aptos Display"/>
              </a:defRPr>
            </a:lvl1pPr>
          </a:lstStyle>
          <a:p>
            <a:r>
              <a:t>The market is starting to attack the symptoms. Dark Factory targets the operating layer underneath.</a:t>
            </a:r>
          </a:p>
        </p:txBody>
      </p:sp>
      <p:sp>
        <p:nvSpPr>
          <p:cNvPr id="250" name="Text 5"/>
          <p:cNvSpPr txBox="1"/>
          <p:nvPr/>
        </p:nvSpPr>
        <p:spPr>
          <a:xfrm>
            <a:off x="502919" y="1872233"/>
            <a:ext cx="5989322" cy="165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1100">
                <a:solidFill>
                  <a:srgbClr val="A3B8CC"/>
                </a:solidFill>
              </a:defRPr>
            </a:lvl1pPr>
          </a:lstStyle>
          <a:p>
            <a:r>
              <a:t>Most players focus on one slice: generation, review, or governance.</a:t>
            </a:r>
          </a:p>
        </p:txBody>
      </p:sp>
      <p:sp>
        <p:nvSpPr>
          <p:cNvPr id="251" name="Shape 6"/>
          <p:cNvSpPr/>
          <p:nvPr/>
        </p:nvSpPr>
        <p:spPr>
          <a:xfrm>
            <a:off x="1188719" y="2148839"/>
            <a:ext cx="2331722" cy="2743201"/>
          </a:xfrm>
          <a:prstGeom prst="roundRect">
            <a:avLst>
              <a:gd name="adj" fmla="val 3137"/>
            </a:avLst>
          </a:prstGeom>
          <a:solidFill>
            <a:srgbClr val="0E2133"/>
          </a:solidFill>
          <a:ln w="10160">
            <a:solidFill>
              <a:srgbClr val="214057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52" name="Text 7"/>
          <p:cNvSpPr txBox="1"/>
          <p:nvPr/>
        </p:nvSpPr>
        <p:spPr>
          <a:xfrm>
            <a:off x="1316735" y="2275839"/>
            <a:ext cx="2075690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1300">
                <a:solidFill>
                  <a:srgbClr val="F6FAFF"/>
                </a:solidFill>
              </a:defRPr>
            </a:lvl1pPr>
          </a:lstStyle>
          <a:p>
            <a:r>
              <a:t>Generation tools</a:t>
            </a:r>
          </a:p>
        </p:txBody>
      </p:sp>
      <p:sp>
        <p:nvSpPr>
          <p:cNvPr id="253" name="Text 8"/>
          <p:cNvSpPr txBox="1"/>
          <p:nvPr/>
        </p:nvSpPr>
        <p:spPr>
          <a:xfrm>
            <a:off x="1316735" y="3066287"/>
            <a:ext cx="2075690" cy="1219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 wrap="square">
            <a:spAutoFit/>
          </a:bodyPr>
          <a:lstStyle/>
          <a:p>
            <a:r>
              <a:rPr sz="1800" b="0">
                <a:solidFill>
                  <a:srgbClr val="B0BECD"/>
                </a:solidFill>
              </a:rPr>
              <a:t>GitHub Copilot</a:t>
            </a:r>
          </a:p>
          <a:p>
            <a:r>
              <a:rPr sz="1800" b="0">
                <a:solidFill>
                  <a:srgbClr val="B0BECD"/>
                </a:solidFill>
              </a:rPr>
              <a:t>Cursor</a:t>
            </a:r>
          </a:p>
          <a:p>
            <a:r>
              <a:rPr sz="1800" b="0">
                <a:solidFill>
                  <a:srgbClr val="B0BECD"/>
                </a:solidFill>
              </a:rPr>
              <a:t>Augment</a:t>
            </a:r>
          </a:p>
          <a:p/>
          <a:p>
            <a:r>
              <a:rPr sz="1800" b="0">
                <a:solidFill>
                  <a:srgbClr val="B0BECD"/>
                </a:solidFill>
              </a:rPr>
              <a:t>Focus</a:t>
            </a:r>
          </a:p>
          <a:p>
            <a:r>
              <a:rPr sz="1800" b="0">
                <a:solidFill>
                  <a:srgbClr val="B0BECD"/>
                </a:solidFill>
              </a:rPr>
              <a:t>code generation</a:t>
            </a:r>
          </a:p>
          <a:p>
            <a:r>
              <a:rPr sz="1800" b="0">
                <a:solidFill>
                  <a:srgbClr val="B0BECD"/>
                </a:solidFill>
              </a:rPr>
              <a:t>local acceleration</a:t>
            </a:r>
          </a:p>
        </p:txBody>
      </p:sp>
      <p:sp>
        <p:nvSpPr>
          <p:cNvPr id="254" name="Shape 9"/>
          <p:cNvSpPr/>
          <p:nvPr/>
        </p:nvSpPr>
        <p:spPr>
          <a:xfrm>
            <a:off x="3931920" y="2148839"/>
            <a:ext cx="2331721" cy="2743201"/>
          </a:xfrm>
          <a:prstGeom prst="roundRect">
            <a:avLst>
              <a:gd name="adj" fmla="val 3137"/>
            </a:avLst>
          </a:prstGeom>
          <a:solidFill>
            <a:srgbClr val="0E2133"/>
          </a:solidFill>
          <a:ln w="10160">
            <a:solidFill>
              <a:srgbClr val="214057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55" name="Text 10"/>
          <p:cNvSpPr txBox="1"/>
          <p:nvPr/>
        </p:nvSpPr>
        <p:spPr>
          <a:xfrm>
            <a:off x="4059935" y="2174239"/>
            <a:ext cx="2075689" cy="406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1300">
                <a:solidFill>
                  <a:srgbClr val="F6FAFF"/>
                </a:solidFill>
              </a:defRPr>
            </a:lvl1pPr>
          </a:lstStyle>
          <a:p>
            <a:r>
              <a:t>Review / governance tools</a:t>
            </a:r>
          </a:p>
        </p:txBody>
      </p:sp>
      <p:sp>
        <p:nvSpPr>
          <p:cNvPr id="256" name="Text 11"/>
          <p:cNvSpPr txBox="1"/>
          <p:nvPr/>
        </p:nvSpPr>
        <p:spPr>
          <a:xfrm>
            <a:off x="4059935" y="2990088"/>
            <a:ext cx="2075689" cy="1371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 wrap="square">
            <a:spAutoFit/>
          </a:bodyPr>
          <a:lstStyle/>
          <a:p>
            <a:r>
              <a:rPr sz="1800" b="0">
                <a:solidFill>
                  <a:srgbClr val="B0BECD"/>
                </a:solidFill>
              </a:rPr>
              <a:t>Qodo</a:t>
            </a:r>
          </a:p>
          <a:p>
            <a:r>
              <a:rPr sz="1800" b="0">
                <a:solidFill>
                  <a:srgbClr val="B0BECD"/>
                </a:solidFill>
              </a:rPr>
              <a:t>Greptile</a:t>
            </a:r>
          </a:p>
          <a:p>
            <a:r>
              <a:rPr sz="1800" b="0">
                <a:solidFill>
                  <a:srgbClr val="B0BECD"/>
                </a:solidFill>
              </a:rPr>
              <a:t>Softcat</a:t>
            </a:r>
          </a:p>
          <a:p/>
          <a:p>
            <a:r>
              <a:rPr sz="1800" b="0">
                <a:solidFill>
                  <a:srgbClr val="B0BECD"/>
                </a:solidFill>
              </a:rPr>
              <a:t>Focus</a:t>
            </a:r>
          </a:p>
          <a:p>
            <a:r>
              <a:rPr sz="1800" b="0">
                <a:solidFill>
                  <a:srgbClr val="B0BECD"/>
                </a:solidFill>
              </a:rPr>
              <a:t>review, controls,</a:t>
            </a:r>
          </a:p>
          <a:p>
            <a:r>
              <a:rPr sz="1800" b="0">
                <a:solidFill>
                  <a:srgbClr val="B0BECD"/>
                </a:solidFill>
              </a:rPr>
              <a:t>governance</a:t>
            </a:r>
          </a:p>
        </p:txBody>
      </p:sp>
      <p:sp>
        <p:nvSpPr>
          <p:cNvPr id="257" name="Shape 12"/>
          <p:cNvSpPr/>
          <p:nvPr/>
        </p:nvSpPr>
        <p:spPr>
          <a:xfrm>
            <a:off x="6675119" y="2148839"/>
            <a:ext cx="2834641" cy="2743201"/>
          </a:xfrm>
          <a:prstGeom prst="roundRect">
            <a:avLst>
              <a:gd name="adj" fmla="val 2667"/>
            </a:avLst>
          </a:prstGeom>
          <a:solidFill>
            <a:srgbClr val="12263A"/>
          </a:solidFill>
          <a:ln w="15240">
            <a:solidFill>
              <a:srgbClr val="22D7F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58" name="Text 13"/>
          <p:cNvSpPr txBox="1"/>
          <p:nvPr/>
        </p:nvSpPr>
        <p:spPr>
          <a:xfrm>
            <a:off x="6803136" y="2275839"/>
            <a:ext cx="2578608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1300">
                <a:solidFill>
                  <a:srgbClr val="F6FAFF"/>
                </a:solidFill>
              </a:defRPr>
            </a:lvl1pPr>
          </a:lstStyle>
          <a:p>
            <a:r>
              <a:t>Dark Factory</a:t>
            </a:r>
          </a:p>
        </p:txBody>
      </p:sp>
      <p:sp>
        <p:nvSpPr>
          <p:cNvPr id="259" name="Text 14"/>
          <p:cNvSpPr txBox="1"/>
          <p:nvPr/>
        </p:nvSpPr>
        <p:spPr>
          <a:xfrm>
            <a:off x="6803136" y="3218688"/>
            <a:ext cx="2578608" cy="914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 wrap="square">
            <a:spAutoFit/>
          </a:bodyPr>
          <a:lstStyle/>
          <a:p>
            <a:r>
              <a:rPr sz="1800" b="0">
                <a:solidFill>
                  <a:srgbClr val="B0BECD"/>
                </a:solidFill>
              </a:rPr>
              <a:t>Execution + validation</a:t>
            </a:r>
          </a:p>
          <a:p>
            <a:r>
              <a:rPr sz="1800" b="0">
                <a:solidFill>
                  <a:srgbClr val="B0BECD"/>
                </a:solidFill>
              </a:rPr>
              <a:t>evidence + policy</a:t>
            </a:r>
          </a:p>
          <a:p>
            <a:r>
              <a:rPr sz="1800" b="0">
                <a:solidFill>
                  <a:srgbClr val="B0BECD"/>
                </a:solidFill>
              </a:rPr>
              <a:t>delivery memory</a:t>
            </a:r>
          </a:p>
          <a:p/>
          <a:p>
            <a:r>
              <a:rPr sz="1800" b="0">
                <a:solidFill>
                  <a:srgbClr val="B0BECD"/>
                </a:solidFill>
              </a:rPr>
              <a:t>Focus</a:t>
            </a:r>
          </a:p>
          <a:p>
            <a:r>
              <a:rPr sz="1800" b="0">
                <a:solidFill>
                  <a:srgbClr val="B0BECD"/>
                </a:solidFill>
              </a:rPr>
              <a:t>the operating layer</a:t>
            </a:r>
          </a:p>
        </p:txBody>
      </p:sp>
      <p:sp>
        <p:nvSpPr>
          <p:cNvPr id="260" name="Shape 15"/>
          <p:cNvSpPr/>
          <p:nvPr/>
        </p:nvSpPr>
        <p:spPr>
          <a:xfrm>
            <a:off x="530351" y="5440679"/>
            <a:ext cx="7406642" cy="201169"/>
          </a:xfrm>
          <a:prstGeom prst="roundRect">
            <a:avLst>
              <a:gd name="adj" fmla="val 22727"/>
            </a:avLst>
          </a:prstGeom>
          <a:solidFill>
            <a:srgbClr val="07131F"/>
          </a:solidFill>
          <a:ln w="12700">
            <a:solidFill>
              <a:srgbClr val="22D7F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61" name="Text 16"/>
          <p:cNvSpPr txBox="1"/>
          <p:nvPr/>
        </p:nvSpPr>
        <p:spPr>
          <a:xfrm>
            <a:off x="640080" y="5468619"/>
            <a:ext cx="7187184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800">
                <a:solidFill>
                  <a:srgbClr val="22D7F8"/>
                </a:solidFill>
              </a:defRPr>
            </a:lvl1pPr>
          </a:lstStyle>
          <a:p>
            <a:r>
              <a:t>PR bottlenecks, drift, and governance friction are symptoms. Dark Factory tackles the system underneath them.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Shape 0"/>
          <p:cNvSpPr/>
          <p:nvPr/>
        </p:nvSpPr>
        <p:spPr>
          <a:xfrm>
            <a:off x="502919" y="292608"/>
            <a:ext cx="201169" cy="22861"/>
          </a:xfrm>
          <a:prstGeom prst="rect">
            <a:avLst/>
          </a:prstGeom>
          <a:solidFill>
            <a:srgbClr val="22D7F8"/>
          </a:solidFill>
          <a:ln w="12700">
            <a:solidFill>
              <a:srgbClr val="22D7F8">
                <a:alpha val="0"/>
              </a:srgbClr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64" name="Text 1"/>
          <p:cNvSpPr txBox="1"/>
          <p:nvPr/>
        </p:nvSpPr>
        <p:spPr>
          <a:xfrm>
            <a:off x="11064240" y="229108"/>
            <a:ext cx="73152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b="1" sz="700">
                <a:solidFill>
                  <a:srgbClr val="22D7F8"/>
                </a:solidFill>
              </a:defRPr>
            </a:lvl1pPr>
          </a:lstStyle>
          <a:p>
            <a:pPr/>
            <a:r>
              <a:t>DARK FACTORY</a:t>
            </a:r>
          </a:p>
        </p:txBody>
      </p:sp>
      <p:sp>
        <p:nvSpPr>
          <p:cNvPr id="265" name="Text 2"/>
          <p:cNvSpPr txBox="1"/>
          <p:nvPr/>
        </p:nvSpPr>
        <p:spPr>
          <a:xfrm>
            <a:off x="11841480" y="6511036"/>
            <a:ext cx="164593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700">
                <a:solidFill>
                  <a:srgbClr val="6F859A"/>
                </a:solidFill>
              </a:defRPr>
            </a:lvl1pPr>
          </a:lstStyle>
          <a:p>
            <a:r>
              <a:t>14</a:t>
            </a:r>
          </a:p>
        </p:txBody>
      </p:sp>
      <p:sp>
        <p:nvSpPr>
          <p:cNvPr id="266" name="Text 3"/>
          <p:cNvSpPr txBox="1"/>
          <p:nvPr/>
        </p:nvSpPr>
        <p:spPr>
          <a:xfrm>
            <a:off x="502920" y="503427"/>
            <a:ext cx="1920240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800">
                <a:solidFill>
                  <a:srgbClr val="22D7F8"/>
                </a:solidFill>
              </a:defRPr>
            </a:lvl1pPr>
          </a:lstStyle>
          <a:p>
            <a:pPr/>
            <a:r>
              <a:t>BUSINESS MODEL</a:t>
            </a:r>
          </a:p>
        </p:txBody>
      </p:sp>
      <p:sp>
        <p:nvSpPr>
          <p:cNvPr id="267" name="Text 4"/>
          <p:cNvSpPr txBox="1"/>
          <p:nvPr/>
        </p:nvSpPr>
        <p:spPr>
          <a:xfrm>
            <a:off x="502919" y="630427"/>
            <a:ext cx="5715001" cy="787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2600">
                <a:solidFill>
                  <a:srgbClr val="F6FAFF"/>
                </a:solidFill>
                <a:latin typeface="Aptos Display"/>
                <a:ea typeface="Aptos Display"/>
                <a:cs typeface="Aptos Display"/>
                <a:sym typeface="Aptos Display"/>
              </a:defRPr>
            </a:lvl1pPr>
          </a:lstStyle>
          <a:p>
            <a:pPr/>
            <a:r>
              <a:t>Productised delivery system with services-led adoption</a:t>
            </a:r>
          </a:p>
        </p:txBody>
      </p:sp>
      <p:sp>
        <p:nvSpPr>
          <p:cNvPr id="268" name="Text 5"/>
          <p:cNvSpPr txBox="1"/>
          <p:nvPr/>
        </p:nvSpPr>
        <p:spPr>
          <a:xfrm>
            <a:off x="502919" y="1361948"/>
            <a:ext cx="5486401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1100">
                <a:solidFill>
                  <a:srgbClr val="A3B8CC"/>
                </a:solidFill>
              </a:defRPr>
            </a:lvl1pPr>
          </a:lstStyle>
          <a:p>
            <a:pPr/>
            <a:r>
              <a:t>First money comes from high-trust delivery lanes. Software revenue expands as usage and governance deepen.</a:t>
            </a:r>
          </a:p>
        </p:txBody>
      </p:sp>
      <p:sp>
        <p:nvSpPr>
          <p:cNvPr id="269" name="Shape 6"/>
          <p:cNvSpPr/>
          <p:nvPr/>
        </p:nvSpPr>
        <p:spPr>
          <a:xfrm>
            <a:off x="1828800" y="2240279"/>
            <a:ext cx="3657600" cy="566929"/>
          </a:xfrm>
          <a:prstGeom prst="roundRect">
            <a:avLst>
              <a:gd name="adj" fmla="val 12903"/>
            </a:avLst>
          </a:prstGeom>
          <a:solidFill>
            <a:srgbClr val="0E2133"/>
          </a:solidFill>
          <a:ln w="10160">
            <a:solidFill>
              <a:srgbClr val="214057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70" name="Text 7"/>
          <p:cNvSpPr txBox="1"/>
          <p:nvPr/>
        </p:nvSpPr>
        <p:spPr>
          <a:xfrm>
            <a:off x="1956816" y="2367280"/>
            <a:ext cx="3401568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1300">
                <a:solidFill>
                  <a:srgbClr val="F6FAFF"/>
                </a:solidFill>
              </a:defRPr>
            </a:lvl1pPr>
          </a:lstStyle>
          <a:p>
            <a:pPr/>
            <a:r>
              <a:t>Design partner / services engagements</a:t>
            </a:r>
          </a:p>
        </p:txBody>
      </p:sp>
      <p:sp>
        <p:nvSpPr>
          <p:cNvPr id="271" name="Text 8"/>
          <p:cNvSpPr txBox="1"/>
          <p:nvPr/>
        </p:nvSpPr>
        <p:spPr>
          <a:xfrm>
            <a:off x="1956816" y="2602991"/>
            <a:ext cx="3401568" cy="152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1000">
                <a:solidFill>
                  <a:srgbClr val="A3B8CC"/>
                </a:solidFill>
              </a:defRPr>
            </a:lvl1pPr>
          </a:lstStyle>
          <a:p>
            <a:pPr/>
            <a:r>
              <a:t>stand up the first Dark Factory lane</a:t>
            </a:r>
          </a:p>
        </p:txBody>
      </p:sp>
      <p:sp>
        <p:nvSpPr>
          <p:cNvPr id="272" name="Shape 9"/>
          <p:cNvSpPr/>
          <p:nvPr/>
        </p:nvSpPr>
        <p:spPr>
          <a:xfrm>
            <a:off x="2377439" y="3063239"/>
            <a:ext cx="4023361" cy="640081"/>
          </a:xfrm>
          <a:prstGeom prst="roundRect">
            <a:avLst>
              <a:gd name="adj" fmla="val 11429"/>
            </a:avLst>
          </a:prstGeom>
          <a:solidFill>
            <a:srgbClr val="0E2133"/>
          </a:solidFill>
          <a:ln w="10160">
            <a:solidFill>
              <a:srgbClr val="214057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73" name="Text 10"/>
          <p:cNvSpPr txBox="1"/>
          <p:nvPr/>
        </p:nvSpPr>
        <p:spPr>
          <a:xfrm>
            <a:off x="2505455" y="3190239"/>
            <a:ext cx="3767330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1300">
                <a:solidFill>
                  <a:srgbClr val="F6FAFF"/>
                </a:solidFill>
              </a:defRPr>
            </a:lvl1pPr>
          </a:lstStyle>
          <a:p>
            <a:pPr/>
            <a:r>
              <a:t>Managed factory lane subscription</a:t>
            </a:r>
          </a:p>
        </p:txBody>
      </p:sp>
      <p:sp>
        <p:nvSpPr>
          <p:cNvPr id="274" name="Text 11"/>
          <p:cNvSpPr txBox="1"/>
          <p:nvPr/>
        </p:nvSpPr>
        <p:spPr>
          <a:xfrm>
            <a:off x="2505455" y="3462528"/>
            <a:ext cx="3767330" cy="152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1000">
                <a:solidFill>
                  <a:srgbClr val="A3B8CC"/>
                </a:solidFill>
              </a:defRPr>
            </a:lvl1pPr>
          </a:lstStyle>
          <a:p>
            <a:pPr/>
            <a:r>
              <a:t>repeatable operating model with reporting and governance</a:t>
            </a:r>
          </a:p>
        </p:txBody>
      </p:sp>
      <p:sp>
        <p:nvSpPr>
          <p:cNvPr id="275" name="Shape 12"/>
          <p:cNvSpPr/>
          <p:nvPr/>
        </p:nvSpPr>
        <p:spPr>
          <a:xfrm>
            <a:off x="2926079" y="3977640"/>
            <a:ext cx="4389121" cy="658369"/>
          </a:xfrm>
          <a:prstGeom prst="roundRect">
            <a:avLst>
              <a:gd name="adj" fmla="val 11111"/>
            </a:avLst>
          </a:prstGeom>
          <a:solidFill>
            <a:srgbClr val="12263A"/>
          </a:solidFill>
          <a:ln w="15240">
            <a:solidFill>
              <a:srgbClr val="22D7F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76" name="Text 13"/>
          <p:cNvSpPr txBox="1"/>
          <p:nvPr/>
        </p:nvSpPr>
        <p:spPr>
          <a:xfrm>
            <a:off x="3054095" y="4104639"/>
            <a:ext cx="4133089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1300">
                <a:solidFill>
                  <a:srgbClr val="F6FAFF"/>
                </a:solidFill>
              </a:defRPr>
            </a:lvl1pPr>
          </a:lstStyle>
          <a:p>
            <a:pPr/>
            <a:r>
              <a:t>Software + usage + governance tiers</a:t>
            </a:r>
          </a:p>
        </p:txBody>
      </p:sp>
      <p:sp>
        <p:nvSpPr>
          <p:cNvPr id="277" name="Text 14"/>
          <p:cNvSpPr txBox="1"/>
          <p:nvPr/>
        </p:nvSpPr>
        <p:spPr>
          <a:xfrm>
            <a:off x="3054095" y="4386072"/>
            <a:ext cx="4133089" cy="152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1000">
                <a:solidFill>
                  <a:srgbClr val="A3B8CC"/>
                </a:solidFill>
              </a:defRPr>
            </a:lvl1pPr>
          </a:lstStyle>
          <a:p>
            <a:pPr/>
            <a:r>
              <a:t>CLI, orchestration, telemetry, policy, memory</a:t>
            </a:r>
          </a:p>
        </p:txBody>
      </p:sp>
      <p:sp>
        <p:nvSpPr>
          <p:cNvPr id="278" name="Text 15"/>
          <p:cNvSpPr txBox="1"/>
          <p:nvPr/>
        </p:nvSpPr>
        <p:spPr>
          <a:xfrm>
            <a:off x="8092440" y="4746751"/>
            <a:ext cx="2697481" cy="254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800">
                <a:solidFill>
                  <a:srgbClr val="22D7F8"/>
                </a:solidFill>
              </a:defRPr>
            </a:lvl1pPr>
          </a:lstStyle>
          <a:p>
            <a:pPr/>
            <a:r>
              <a:t>Land with one lane. Expand with telemetry, policy, memory, and orchestration.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Shape 0"/>
          <p:cNvSpPr/>
          <p:nvPr/>
        </p:nvSpPr>
        <p:spPr>
          <a:xfrm>
            <a:off x="502919" y="292608"/>
            <a:ext cx="201169" cy="22861"/>
          </a:xfrm>
          <a:prstGeom prst="rect">
            <a:avLst/>
          </a:prstGeom>
          <a:solidFill>
            <a:srgbClr val="22D7F8"/>
          </a:solidFill>
          <a:ln w="12700">
            <a:solidFill>
              <a:srgbClr val="22D7F8">
                <a:alpha val="0"/>
              </a:srgbClr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81" name="Text 1"/>
          <p:cNvSpPr txBox="1"/>
          <p:nvPr/>
        </p:nvSpPr>
        <p:spPr>
          <a:xfrm>
            <a:off x="11064240" y="229108"/>
            <a:ext cx="73152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b="1" sz="700">
                <a:solidFill>
                  <a:srgbClr val="22D7F8"/>
                </a:solidFill>
              </a:defRPr>
            </a:lvl1pPr>
          </a:lstStyle>
          <a:p>
            <a:pPr/>
            <a:r>
              <a:t>DARK FACTORY</a:t>
            </a:r>
          </a:p>
        </p:txBody>
      </p:sp>
      <p:sp>
        <p:nvSpPr>
          <p:cNvPr id="282" name="Text 2"/>
          <p:cNvSpPr txBox="1"/>
          <p:nvPr/>
        </p:nvSpPr>
        <p:spPr>
          <a:xfrm>
            <a:off x="11841480" y="6511036"/>
            <a:ext cx="164593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700">
                <a:solidFill>
                  <a:srgbClr val="6F859A"/>
                </a:solidFill>
              </a:defRPr>
            </a:lvl1pPr>
          </a:lstStyle>
          <a:p>
            <a:r>
              <a:t>15</a:t>
            </a:r>
          </a:p>
        </p:txBody>
      </p:sp>
      <p:sp>
        <p:nvSpPr>
          <p:cNvPr id="283" name="Text 3"/>
          <p:cNvSpPr txBox="1"/>
          <p:nvPr/>
        </p:nvSpPr>
        <p:spPr>
          <a:xfrm>
            <a:off x="502920" y="503427"/>
            <a:ext cx="1920240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800">
                <a:solidFill>
                  <a:srgbClr val="22D7F8"/>
                </a:solidFill>
              </a:defRPr>
            </a:lvl1pPr>
          </a:lstStyle>
          <a:p>
            <a:pPr/>
            <a:r>
              <a:t>FOUNDER FIT</a:t>
            </a:r>
          </a:p>
        </p:txBody>
      </p:sp>
      <p:sp>
        <p:nvSpPr>
          <p:cNvPr id="284" name="Text 4"/>
          <p:cNvSpPr txBox="1"/>
          <p:nvPr/>
        </p:nvSpPr>
        <p:spPr>
          <a:xfrm>
            <a:off x="502919" y="839977"/>
            <a:ext cx="4206242" cy="368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2400">
                <a:solidFill>
                  <a:srgbClr val="F6FAFF"/>
                </a:solidFill>
                <a:latin typeface="Aptos Display"/>
                <a:ea typeface="Aptos Display"/>
                <a:cs typeface="Aptos Display"/>
                <a:sym typeface="Aptos Display"/>
              </a:defRPr>
            </a:lvl1pPr>
          </a:lstStyle>
          <a:p>
            <a:pPr/>
            <a:r>
              <a:t>Johnny Butler</a:t>
            </a:r>
          </a:p>
        </p:txBody>
      </p:sp>
      <p:sp>
        <p:nvSpPr>
          <p:cNvPr id="285" name="Text 5"/>
          <p:cNvSpPr txBox="1"/>
          <p:nvPr/>
        </p:nvSpPr>
        <p:spPr>
          <a:xfrm>
            <a:off x="502919" y="1361948"/>
            <a:ext cx="4937762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1100">
                <a:solidFill>
                  <a:srgbClr val="A3B8CC"/>
                </a:solidFill>
              </a:defRPr>
            </a:lvl1pPr>
          </a:lstStyle>
          <a:p>
            <a:pPr/>
            <a:r>
              <a:t>Technical founder with direct delivery proof, strong operator empathy, and a clear product thesis.</a:t>
            </a:r>
          </a:p>
        </p:txBody>
      </p:sp>
      <p:sp>
        <p:nvSpPr>
          <p:cNvPr id="286" name="Text 6"/>
          <p:cNvSpPr txBox="1"/>
          <p:nvPr/>
        </p:nvSpPr>
        <p:spPr>
          <a:xfrm>
            <a:off x="932688" y="3047745"/>
            <a:ext cx="5486401" cy="12197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spAutoFit/>
          </a:bodyPr>
          <a:lstStyle/>
          <a:p>
            <a:pPr marL="189992" indent="-189992">
              <a:buSzPct val="100000"/>
              <a:buChar char="•"/>
              <a:defRPr sz="1300">
                <a:solidFill>
                  <a:srgbClr val="F6FAFF"/>
                </a:solidFill>
              </a:defRPr>
            </a:pPr>
            <a:r>
              <a:t>Deep experience in startup and scale-up systems</a:t>
            </a:r>
          </a:p>
          <a:p>
            <a:pPr marL="189992" indent="-189992">
              <a:buSzPct val="100000"/>
              <a:buChar char="•"/>
              <a:defRPr sz="1300">
                <a:solidFill>
                  <a:srgbClr val="F6FAFF"/>
                </a:solidFill>
              </a:defRPr>
            </a:pPr>
            <a:r>
              <a:t>Built real commercial and operational platforms</a:t>
            </a:r>
          </a:p>
          <a:p>
            <a:pPr marL="189992" indent="-189992">
              <a:buSzPct val="100000"/>
              <a:buChar char="•"/>
              <a:defRPr sz="1300">
                <a:solidFill>
                  <a:srgbClr val="F6FAFF"/>
                </a:solidFill>
              </a:defRPr>
            </a:pPr>
            <a:r>
              <a:t>Developed Dark Factory through live delivery work</a:t>
            </a:r>
          </a:p>
          <a:p>
            <a:pPr marL="189992" indent="-189992">
              <a:buSzPct val="100000"/>
              <a:buChar char="•"/>
              <a:defRPr sz="1300">
                <a:solidFill>
                  <a:srgbClr val="F6FAFF"/>
                </a:solidFill>
              </a:defRPr>
            </a:pPr>
            <a:r>
              <a:t>Built Explore as the public proof surface</a:t>
            </a:r>
          </a:p>
          <a:p>
            <a:pPr marL="189992" indent="-189992">
              <a:buSzPct val="100000"/>
              <a:buChar char="•"/>
              <a:defRPr sz="1300">
                <a:solidFill>
                  <a:srgbClr val="F6FAFF"/>
                </a:solidFill>
              </a:defRPr>
            </a:pPr>
            <a:r>
              <a:t>Hundreds of hours of live factory practice informing the model</a:t>
            </a:r>
          </a:p>
          <a:p>
            <a:pPr marL="189992" indent="-189992">
              <a:buSzPct val="100000"/>
              <a:buChar char="•"/>
              <a:defRPr sz="1300">
                <a:solidFill>
                  <a:srgbClr val="F6FAFF"/>
                </a:solidFill>
              </a:defRPr>
            </a:pPr>
            <a:r>
              <a:t>Strong point of view on trust, memory, and agent-facing systems</a:t>
            </a:r>
          </a:p>
        </p:txBody>
      </p:sp>
      <p:sp>
        <p:nvSpPr>
          <p:cNvPr id="287" name="Text 7"/>
          <p:cNvSpPr txBox="1"/>
          <p:nvPr/>
        </p:nvSpPr>
        <p:spPr>
          <a:xfrm>
            <a:off x="9144000" y="5459983"/>
            <a:ext cx="1920240" cy="254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800">
                <a:solidFill>
                  <a:srgbClr val="22D7F8"/>
                </a:solidFill>
              </a:defRPr>
            </a:lvl1pPr>
          </a:lstStyle>
          <a:p>
            <a:pPr/>
            <a:r>
              <a:t>Built inside the environment it is designed to govern.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Shape 0"/>
          <p:cNvSpPr/>
          <p:nvPr/>
        </p:nvSpPr>
        <p:spPr>
          <a:xfrm>
            <a:off x="502919" y="292608"/>
            <a:ext cx="201169" cy="22861"/>
          </a:xfrm>
          <a:prstGeom prst="rect">
            <a:avLst/>
          </a:prstGeom>
          <a:solidFill>
            <a:srgbClr val="22D7F8"/>
          </a:solidFill>
          <a:ln w="12700">
            <a:solidFill>
              <a:srgbClr val="22D7F8">
                <a:alpha val="0"/>
              </a:srgbClr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90" name="Text 1"/>
          <p:cNvSpPr txBox="1"/>
          <p:nvPr/>
        </p:nvSpPr>
        <p:spPr>
          <a:xfrm>
            <a:off x="11064240" y="229108"/>
            <a:ext cx="73152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b="1" sz="700">
                <a:solidFill>
                  <a:srgbClr val="22D7F8"/>
                </a:solidFill>
              </a:defRPr>
            </a:lvl1pPr>
          </a:lstStyle>
          <a:p>
            <a:pPr/>
            <a:r>
              <a:t>DARK FACTORY</a:t>
            </a:r>
          </a:p>
        </p:txBody>
      </p:sp>
      <p:sp>
        <p:nvSpPr>
          <p:cNvPr id="291" name="Text 2"/>
          <p:cNvSpPr txBox="1"/>
          <p:nvPr/>
        </p:nvSpPr>
        <p:spPr>
          <a:xfrm>
            <a:off x="11841480" y="6511036"/>
            <a:ext cx="164593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700">
                <a:solidFill>
                  <a:srgbClr val="6F859A"/>
                </a:solidFill>
              </a:defRPr>
            </a:lvl1pPr>
          </a:lstStyle>
          <a:p>
            <a:r>
              <a:t>16</a:t>
            </a:r>
          </a:p>
        </p:txBody>
      </p:sp>
      <p:sp>
        <p:nvSpPr>
          <p:cNvPr id="292" name="Text 3"/>
          <p:cNvSpPr txBox="1"/>
          <p:nvPr/>
        </p:nvSpPr>
        <p:spPr>
          <a:xfrm>
            <a:off x="502920" y="503427"/>
            <a:ext cx="1920240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800">
                <a:solidFill>
                  <a:srgbClr val="22D7F8"/>
                </a:solidFill>
              </a:defRPr>
            </a:lvl1pPr>
          </a:lstStyle>
          <a:p>
            <a:pPr/>
            <a:r>
              <a:t>ROADMAP</a:t>
            </a:r>
          </a:p>
        </p:txBody>
      </p:sp>
      <p:sp>
        <p:nvSpPr>
          <p:cNvPr id="293" name="Text 4"/>
          <p:cNvSpPr txBox="1"/>
          <p:nvPr/>
        </p:nvSpPr>
        <p:spPr>
          <a:xfrm>
            <a:off x="502919" y="668527"/>
            <a:ext cx="5943601" cy="711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2300">
                <a:solidFill>
                  <a:srgbClr val="F6FAFF"/>
                </a:solidFill>
                <a:latin typeface="Aptos Display"/>
                <a:ea typeface="Aptos Display"/>
                <a:cs typeface="Aptos Display"/>
                <a:sym typeface="Aptos Display"/>
              </a:defRPr>
            </a:lvl1pPr>
          </a:lstStyle>
          <a:p>
            <a:pPr/>
            <a:r>
              <a:t>From working operating model to repeatable product and revenue</a:t>
            </a:r>
          </a:p>
        </p:txBody>
      </p:sp>
      <p:sp>
        <p:nvSpPr>
          <p:cNvPr id="294" name="Shape 5"/>
          <p:cNvSpPr/>
          <p:nvPr/>
        </p:nvSpPr>
        <p:spPr>
          <a:xfrm>
            <a:off x="822960" y="1965960"/>
            <a:ext cx="2743201" cy="2926080"/>
          </a:xfrm>
          <a:prstGeom prst="roundRect">
            <a:avLst>
              <a:gd name="adj" fmla="val 2667"/>
            </a:avLst>
          </a:prstGeom>
          <a:solidFill>
            <a:srgbClr val="0E2133"/>
          </a:solidFill>
          <a:ln w="10160">
            <a:solidFill>
              <a:srgbClr val="214057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95" name="Text 6"/>
          <p:cNvSpPr txBox="1"/>
          <p:nvPr/>
        </p:nvSpPr>
        <p:spPr>
          <a:xfrm>
            <a:off x="950975" y="2092960"/>
            <a:ext cx="2487169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1300">
                <a:solidFill>
                  <a:srgbClr val="F6FAFF"/>
                </a:solidFill>
              </a:defRPr>
            </a:lvl1pPr>
          </a:lstStyle>
          <a:p>
            <a:pPr/>
            <a:r>
              <a:t>Today</a:t>
            </a:r>
          </a:p>
        </p:txBody>
      </p:sp>
      <p:sp>
        <p:nvSpPr>
          <p:cNvPr id="296" name="Text 7"/>
          <p:cNvSpPr txBox="1"/>
          <p:nvPr/>
        </p:nvSpPr>
        <p:spPr>
          <a:xfrm>
            <a:off x="950975" y="3203447"/>
            <a:ext cx="2487169" cy="762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>
              <a:defRPr sz="1000">
                <a:solidFill>
                  <a:srgbClr val="A3B8CC"/>
                </a:solidFill>
              </a:defRPr>
            </a:pPr>
            <a:r>
              <a:t>• Engineering factory in real use</a:t>
            </a:r>
          </a:p>
          <a:p>
            <a:pPr>
              <a:defRPr sz="1000">
                <a:solidFill>
                  <a:srgbClr val="A3B8CC"/>
                </a:solidFill>
              </a:defRPr>
            </a:pPr>
            <a:r>
              <a:t>• Prompt / run / evidence trail</a:t>
            </a:r>
          </a:p>
          <a:p>
            <a:pPr>
              <a:defRPr sz="1000">
                <a:solidFill>
                  <a:srgbClr val="A3B8CC"/>
                </a:solidFill>
              </a:defRPr>
            </a:pPr>
            <a:r>
              <a:t>• Model / time / token telemetry</a:t>
            </a:r>
          </a:p>
          <a:p>
            <a:pPr>
              <a:defRPr sz="1000">
                <a:solidFill>
                  <a:srgbClr val="A3B8CC"/>
                </a:solidFill>
              </a:defRPr>
            </a:pPr>
            <a:r>
              <a:t>• Explore proof environment</a:t>
            </a:r>
          </a:p>
          <a:p>
            <a:pPr>
              <a:defRPr sz="1000">
                <a:solidFill>
                  <a:srgbClr val="A3B8CC"/>
                </a:solidFill>
              </a:defRPr>
            </a:pPr>
            <a:r>
              <a:t>• Early remote repo proof</a:t>
            </a:r>
          </a:p>
        </p:txBody>
      </p:sp>
      <p:sp>
        <p:nvSpPr>
          <p:cNvPr id="297" name="Shape 8"/>
          <p:cNvSpPr/>
          <p:nvPr/>
        </p:nvSpPr>
        <p:spPr>
          <a:xfrm>
            <a:off x="3794759" y="1965960"/>
            <a:ext cx="2560321" cy="2926080"/>
          </a:xfrm>
          <a:prstGeom prst="roundRect">
            <a:avLst>
              <a:gd name="adj" fmla="val 2857"/>
            </a:avLst>
          </a:prstGeom>
          <a:solidFill>
            <a:srgbClr val="12263A"/>
          </a:solidFill>
          <a:ln w="15240">
            <a:solidFill>
              <a:srgbClr val="22D7F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98" name="Text 9"/>
          <p:cNvSpPr txBox="1"/>
          <p:nvPr/>
        </p:nvSpPr>
        <p:spPr>
          <a:xfrm>
            <a:off x="3922776" y="2092960"/>
            <a:ext cx="2304289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1300">
                <a:solidFill>
                  <a:srgbClr val="F6FAFF"/>
                </a:solidFill>
              </a:defRPr>
            </a:lvl1pPr>
          </a:lstStyle>
          <a:p>
            <a:pPr/>
            <a:r>
              <a:t>Next 6 months</a:t>
            </a:r>
          </a:p>
        </p:txBody>
      </p:sp>
      <p:sp>
        <p:nvSpPr>
          <p:cNvPr id="299" name="Text 10"/>
          <p:cNvSpPr txBox="1"/>
          <p:nvPr/>
        </p:nvSpPr>
        <p:spPr>
          <a:xfrm>
            <a:off x="3922776" y="3279647"/>
            <a:ext cx="2304289" cy="609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>
              <a:defRPr sz="1000">
                <a:solidFill>
                  <a:srgbClr val="A3B8CC"/>
                </a:solidFill>
              </a:defRPr>
            </a:pPr>
            <a:r>
              <a:t>• Productise playbooks and factory lanes</a:t>
            </a:r>
          </a:p>
          <a:p>
            <a:pPr>
              <a:defRPr sz="1000">
                <a:solidFill>
                  <a:srgbClr val="A3B8CC"/>
                </a:solidFill>
              </a:defRPr>
            </a:pPr>
            <a:r>
              <a:t>• Stronger remote orchestration</a:t>
            </a:r>
          </a:p>
          <a:p>
            <a:pPr>
              <a:defRPr sz="1000">
                <a:solidFill>
                  <a:srgbClr val="A3B8CC"/>
                </a:solidFill>
              </a:defRPr>
            </a:pPr>
            <a:r>
              <a:t>• Telemetry-informed optimisation</a:t>
            </a:r>
          </a:p>
          <a:p>
            <a:pPr>
              <a:defRPr sz="1000">
                <a:solidFill>
                  <a:srgbClr val="A3B8CC"/>
                </a:solidFill>
              </a:defRPr>
            </a:pPr>
            <a:r>
              <a:t>• First design partners</a:t>
            </a:r>
          </a:p>
        </p:txBody>
      </p:sp>
      <p:sp>
        <p:nvSpPr>
          <p:cNvPr id="300" name="Shape 11"/>
          <p:cNvSpPr/>
          <p:nvPr/>
        </p:nvSpPr>
        <p:spPr>
          <a:xfrm>
            <a:off x="6583680" y="1965960"/>
            <a:ext cx="2606041" cy="2926080"/>
          </a:xfrm>
          <a:prstGeom prst="roundRect">
            <a:avLst>
              <a:gd name="adj" fmla="val 2807"/>
            </a:avLst>
          </a:prstGeom>
          <a:solidFill>
            <a:srgbClr val="0E2133"/>
          </a:solidFill>
          <a:ln w="10160">
            <a:solidFill>
              <a:srgbClr val="214057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301" name="Text 12"/>
          <p:cNvSpPr txBox="1"/>
          <p:nvPr/>
        </p:nvSpPr>
        <p:spPr>
          <a:xfrm>
            <a:off x="6711695" y="2092960"/>
            <a:ext cx="2350009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1300">
                <a:solidFill>
                  <a:srgbClr val="F6FAFF"/>
                </a:solidFill>
              </a:defRPr>
            </a:lvl1pPr>
          </a:lstStyle>
          <a:p>
            <a:pPr/>
            <a:r>
              <a:t>Next 12 months</a:t>
            </a:r>
          </a:p>
        </p:txBody>
      </p:sp>
      <p:sp>
        <p:nvSpPr>
          <p:cNvPr id="302" name="Text 13"/>
          <p:cNvSpPr txBox="1"/>
          <p:nvPr/>
        </p:nvSpPr>
        <p:spPr>
          <a:xfrm>
            <a:off x="6711695" y="3279647"/>
            <a:ext cx="2350009" cy="609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>
              <a:defRPr sz="1000">
                <a:solidFill>
                  <a:srgbClr val="A3B8CC"/>
                </a:solidFill>
              </a:defRPr>
            </a:pPr>
            <a:r>
              <a:t>• Multi-repo and federated workflows</a:t>
            </a:r>
          </a:p>
          <a:p>
            <a:pPr>
              <a:defRPr sz="1000">
                <a:solidFill>
                  <a:srgbClr val="A3B8CC"/>
                </a:solidFill>
              </a:defRPr>
            </a:pPr>
            <a:r>
              <a:t>• Approval / governance controls</a:t>
            </a:r>
          </a:p>
          <a:p>
            <a:pPr>
              <a:defRPr sz="1000">
                <a:solidFill>
                  <a:srgbClr val="A3B8CC"/>
                </a:solidFill>
              </a:defRPr>
            </a:pPr>
            <a:r>
              <a:t>• First paid customers</a:t>
            </a:r>
          </a:p>
          <a:p>
            <a:pPr>
              <a:defRPr sz="1000">
                <a:solidFill>
                  <a:srgbClr val="A3B8CC"/>
                </a:solidFill>
              </a:defRPr>
            </a:pPr>
            <a:r>
              <a:t>• Adjacent cross-functional workflows</a:t>
            </a:r>
          </a:p>
        </p:txBody>
      </p:sp>
      <p:sp>
        <p:nvSpPr>
          <p:cNvPr id="303" name="Shape 14"/>
          <p:cNvSpPr/>
          <p:nvPr/>
        </p:nvSpPr>
        <p:spPr>
          <a:xfrm>
            <a:off x="530351" y="5504688"/>
            <a:ext cx="6400801" cy="201169"/>
          </a:xfrm>
          <a:prstGeom prst="roundRect">
            <a:avLst>
              <a:gd name="adj" fmla="val 22727"/>
            </a:avLst>
          </a:prstGeom>
          <a:solidFill>
            <a:srgbClr val="07131F"/>
          </a:solidFill>
          <a:ln w="12700">
            <a:solidFill>
              <a:srgbClr val="22D7F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304" name="Text 15"/>
          <p:cNvSpPr txBox="1"/>
          <p:nvPr/>
        </p:nvSpPr>
        <p:spPr>
          <a:xfrm>
            <a:off x="640080" y="5532628"/>
            <a:ext cx="6181345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800">
                <a:solidFill>
                  <a:srgbClr val="22D7F8"/>
                </a:solidFill>
              </a:defRPr>
            </a:lvl1pPr>
          </a:lstStyle>
          <a:p>
            <a:pPr/>
            <a:r>
              <a:t>Live proof now. Commercial wedge next. Platform expansion after.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Shape 0"/>
          <p:cNvSpPr/>
          <p:nvPr/>
        </p:nvSpPr>
        <p:spPr>
          <a:xfrm>
            <a:off x="502919" y="292608"/>
            <a:ext cx="201169" cy="22861"/>
          </a:xfrm>
          <a:prstGeom prst="rect">
            <a:avLst/>
          </a:prstGeom>
          <a:solidFill>
            <a:srgbClr val="22D7F8"/>
          </a:solidFill>
          <a:ln w="12700">
            <a:solidFill>
              <a:srgbClr val="22D7F8">
                <a:alpha val="0"/>
              </a:srgbClr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307" name="Text 1"/>
          <p:cNvSpPr txBox="1"/>
          <p:nvPr/>
        </p:nvSpPr>
        <p:spPr>
          <a:xfrm>
            <a:off x="11064240" y="229108"/>
            <a:ext cx="73152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b="1" sz="700">
                <a:solidFill>
                  <a:srgbClr val="22D7F8"/>
                </a:solidFill>
              </a:defRPr>
            </a:lvl1pPr>
          </a:lstStyle>
          <a:p>
            <a:pPr/>
            <a:r>
              <a:t>DARK FACTORY</a:t>
            </a:r>
          </a:p>
        </p:txBody>
      </p:sp>
      <p:sp>
        <p:nvSpPr>
          <p:cNvPr id="308" name="Text 2"/>
          <p:cNvSpPr txBox="1"/>
          <p:nvPr/>
        </p:nvSpPr>
        <p:spPr>
          <a:xfrm>
            <a:off x="11841480" y="6511036"/>
            <a:ext cx="164593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700">
                <a:solidFill>
                  <a:srgbClr val="6F859A"/>
                </a:solidFill>
              </a:defRPr>
            </a:lvl1pPr>
          </a:lstStyle>
          <a:p>
            <a:r>
              <a:t>17</a:t>
            </a:r>
          </a:p>
        </p:txBody>
      </p:sp>
      <p:sp>
        <p:nvSpPr>
          <p:cNvPr id="309" name="Text 3"/>
          <p:cNvSpPr txBox="1"/>
          <p:nvPr/>
        </p:nvSpPr>
        <p:spPr>
          <a:xfrm>
            <a:off x="502920" y="503427"/>
            <a:ext cx="1920240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800">
                <a:solidFill>
                  <a:srgbClr val="22D7F8"/>
                </a:solidFill>
              </a:defRPr>
            </a:lvl1pPr>
          </a:lstStyle>
          <a:p>
            <a:pPr/>
            <a:r>
              <a:t>THE ASK</a:t>
            </a:r>
          </a:p>
        </p:txBody>
      </p:sp>
      <p:sp>
        <p:nvSpPr>
          <p:cNvPr id="310" name="Text 4"/>
          <p:cNvSpPr txBox="1"/>
          <p:nvPr/>
        </p:nvSpPr>
        <p:spPr>
          <a:xfrm>
            <a:off x="502919" y="668527"/>
            <a:ext cx="6217922" cy="711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2300">
                <a:solidFill>
                  <a:srgbClr val="F6FAFF"/>
                </a:solidFill>
                <a:latin typeface="Aptos Display"/>
                <a:ea typeface="Aptos Display"/>
                <a:cs typeface="Aptos Display"/>
                <a:sym typeface="Aptos Display"/>
              </a:defRPr>
            </a:lvl1pPr>
          </a:lstStyle>
          <a:p>
            <a:pPr/>
            <a:r>
              <a:t>Raising £300k to £500k to prove the first repeatable commercial wedge</a:t>
            </a:r>
          </a:p>
        </p:txBody>
      </p:sp>
      <p:sp>
        <p:nvSpPr>
          <p:cNvPr id="311" name="Text 5"/>
          <p:cNvSpPr txBox="1"/>
          <p:nvPr/>
        </p:nvSpPr>
        <p:spPr>
          <a:xfrm>
            <a:off x="502919" y="1361948"/>
            <a:ext cx="5577842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1100">
                <a:solidFill>
                  <a:srgbClr val="A3B8CC"/>
                </a:solidFill>
              </a:defRPr>
            </a:lvl1pPr>
          </a:lstStyle>
          <a:p>
            <a:pPr/>
            <a:r>
              <a:t>Use of funds: productise the control plane, land design partners, and turn live delivery proof into a repeatable product.</a:t>
            </a:r>
          </a:p>
        </p:txBody>
      </p:sp>
      <p:sp>
        <p:nvSpPr>
          <p:cNvPr id="312" name="Text 6"/>
          <p:cNvSpPr txBox="1"/>
          <p:nvPr/>
        </p:nvSpPr>
        <p:spPr>
          <a:xfrm>
            <a:off x="841247" y="2905506"/>
            <a:ext cx="5120642" cy="8641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spAutoFit/>
          </a:bodyPr>
          <a:lstStyle/>
          <a:p>
            <a:pPr marL="195580" indent="-195580">
              <a:buSzPct val="100000"/>
              <a:buChar char="•"/>
              <a:defRPr sz="1400">
                <a:solidFill>
                  <a:srgbClr val="F6FAFF"/>
                </a:solidFill>
              </a:defRPr>
            </a:pPr>
            <a:r>
              <a:t>Productise the remote control plane and CLI workflow</a:t>
            </a:r>
          </a:p>
          <a:p>
            <a:pPr marL="195580" indent="-195580">
              <a:buSzPct val="100000"/>
              <a:buChar char="•"/>
              <a:defRPr sz="1400">
                <a:solidFill>
                  <a:srgbClr val="F6FAFF"/>
                </a:solidFill>
              </a:defRPr>
            </a:pPr>
            <a:r>
              <a:t>Build playbooks, governance, memory, and telemetry layers</a:t>
            </a:r>
          </a:p>
          <a:p>
            <a:pPr marL="195580" indent="-195580">
              <a:buSzPct val="100000"/>
              <a:buChar char="•"/>
              <a:defRPr sz="1400">
                <a:solidFill>
                  <a:srgbClr val="F6FAFF"/>
                </a:solidFill>
              </a:defRPr>
            </a:pPr>
            <a:r>
              <a:t>Land and learn from early design partners</a:t>
            </a:r>
          </a:p>
          <a:p>
            <a:pPr marL="195580" indent="-195580">
              <a:buSzPct val="100000"/>
              <a:buChar char="•"/>
              <a:defRPr sz="1400">
                <a:solidFill>
                  <a:srgbClr val="F6FAFF"/>
                </a:solidFill>
              </a:defRPr>
            </a:pPr>
            <a:r>
              <a:t>Prove one repeatable lane, then expand across the estate</a:t>
            </a:r>
          </a:p>
        </p:txBody>
      </p:sp>
      <p:sp>
        <p:nvSpPr>
          <p:cNvPr id="313" name="Shape 7"/>
          <p:cNvSpPr/>
          <p:nvPr/>
        </p:nvSpPr>
        <p:spPr>
          <a:xfrm>
            <a:off x="530351" y="5650991"/>
            <a:ext cx="6949442" cy="201169"/>
          </a:xfrm>
          <a:prstGeom prst="roundRect">
            <a:avLst>
              <a:gd name="adj" fmla="val 22727"/>
            </a:avLst>
          </a:prstGeom>
          <a:solidFill>
            <a:srgbClr val="07131F"/>
          </a:solidFill>
          <a:ln w="12700">
            <a:solidFill>
              <a:srgbClr val="22D7F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314" name="Text 8"/>
          <p:cNvSpPr txBox="1"/>
          <p:nvPr/>
        </p:nvSpPr>
        <p:spPr>
          <a:xfrm>
            <a:off x="640080" y="5678931"/>
            <a:ext cx="6729984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800">
                <a:solidFill>
                  <a:srgbClr val="22D7F8"/>
                </a:solidFill>
              </a:defRPr>
            </a:lvl1pPr>
          </a:lstStyle>
          <a:p>
            <a:pPr/>
            <a:r>
              <a:t>Dark Factory turns AI-assisted change into trusted, governed software delivery.</a:t>
            </a:r>
          </a:p>
        </p:txBody>
      </p:sp>
      <p:sp>
        <p:nvSpPr>
          <p:cNvPr id="315" name="Text 9"/>
          <p:cNvSpPr txBox="1"/>
          <p:nvPr/>
        </p:nvSpPr>
        <p:spPr>
          <a:xfrm>
            <a:off x="502919" y="6447028"/>
            <a:ext cx="365760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700">
                <a:solidFill>
                  <a:srgbClr val="6F859A"/>
                </a:solidFill>
              </a:defRPr>
            </a:lvl1pPr>
          </a:lstStyle>
          <a:p>
            <a:pPr/>
            <a:r>
              <a:t>Johnny Butler  |  Founder</a:t>
            </a:r>
          </a:p>
        </p:txBody>
      </p:sp>
      <p:sp>
        <p:nvSpPr>
          <p:cNvPr id="316" name="Text 10"/>
          <p:cNvSpPr txBox="1"/>
          <p:nvPr/>
        </p:nvSpPr>
        <p:spPr>
          <a:xfrm>
            <a:off x="8046719" y="6447028"/>
            <a:ext cx="3566160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700">
                <a:solidFill>
                  <a:srgbClr val="6F859A"/>
                </a:solidFill>
              </a:defRPr>
            </a:lvl1pPr>
          </a:lstStyle>
          <a:p>
            <a:pPr/>
            <a:r>
              <a:t>Explore is the live proof surface.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0"/>
          <p:cNvSpPr/>
          <p:nvPr/>
        </p:nvSpPr>
        <p:spPr>
          <a:xfrm>
            <a:off x="502919" y="292608"/>
            <a:ext cx="201169" cy="22861"/>
          </a:xfrm>
          <a:prstGeom prst="rect">
            <a:avLst/>
          </a:prstGeom>
          <a:solidFill>
            <a:srgbClr val="22D7F8"/>
          </a:solidFill>
          <a:ln w="12700">
            <a:solidFill>
              <a:srgbClr val="22D7F8">
                <a:alpha val="0"/>
              </a:srgbClr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39" name="Text 1"/>
          <p:cNvSpPr txBox="1"/>
          <p:nvPr/>
        </p:nvSpPr>
        <p:spPr>
          <a:xfrm>
            <a:off x="11064240" y="229108"/>
            <a:ext cx="73152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b="1" sz="700">
                <a:solidFill>
                  <a:srgbClr val="22D7F8"/>
                </a:solidFill>
              </a:defRPr>
            </a:lvl1pPr>
          </a:lstStyle>
          <a:p>
            <a:pPr/>
            <a:r>
              <a:t>DARK FACTORY</a:t>
            </a:r>
          </a:p>
        </p:txBody>
      </p:sp>
      <p:sp>
        <p:nvSpPr>
          <p:cNvPr id="40" name="Text 2"/>
          <p:cNvSpPr txBox="1"/>
          <p:nvPr/>
        </p:nvSpPr>
        <p:spPr>
          <a:xfrm>
            <a:off x="11841480" y="6511036"/>
            <a:ext cx="164593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700">
                <a:solidFill>
                  <a:srgbClr val="6F859A"/>
                </a:solidFill>
              </a:defRPr>
            </a:lvl1pPr>
          </a:lstStyle>
          <a:p>
            <a:r>
              <a:t>2</a:t>
            </a:r>
          </a:p>
        </p:txBody>
      </p:sp>
      <p:sp>
        <p:nvSpPr>
          <p:cNvPr id="41" name="Text 3"/>
          <p:cNvSpPr txBox="1"/>
          <p:nvPr/>
        </p:nvSpPr>
        <p:spPr>
          <a:xfrm>
            <a:off x="502920" y="503427"/>
            <a:ext cx="1920240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800">
                <a:solidFill>
                  <a:srgbClr val="22D7F8"/>
                </a:solidFill>
              </a:defRPr>
            </a:lvl1pPr>
          </a:lstStyle>
          <a:p>
            <a:pPr/>
            <a:r>
              <a:t>THE PROBLEM</a:t>
            </a:r>
          </a:p>
        </p:txBody>
      </p:sp>
      <p:sp>
        <p:nvSpPr>
          <p:cNvPr id="42" name="Text 4"/>
          <p:cNvSpPr txBox="1"/>
          <p:nvPr/>
        </p:nvSpPr>
        <p:spPr>
          <a:xfrm>
            <a:off x="502919" y="630427"/>
            <a:ext cx="5760722" cy="787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2600">
                <a:solidFill>
                  <a:srgbClr val="F6FAFF"/>
                </a:solidFill>
                <a:latin typeface="Aptos Display"/>
                <a:ea typeface="Aptos Display"/>
                <a:cs typeface="Aptos Display"/>
                <a:sym typeface="Aptos Display"/>
              </a:defRPr>
            </a:lvl1pPr>
          </a:lstStyle>
          <a:p>
            <a:pPr/>
            <a:r>
              <a:t>AI made generation cheap. Trust is now the bottleneck.</a:t>
            </a:r>
          </a:p>
        </p:txBody>
      </p:sp>
      <p:sp>
        <p:nvSpPr>
          <p:cNvPr id="43" name="Text 5"/>
          <p:cNvSpPr txBox="1"/>
          <p:nvPr/>
        </p:nvSpPr>
        <p:spPr>
          <a:xfrm>
            <a:off x="502919" y="1361948"/>
            <a:ext cx="5852162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1100">
                <a:solidFill>
                  <a:srgbClr val="A3B8CC"/>
                </a:solidFill>
              </a:defRPr>
            </a:lvl1pPr>
          </a:lstStyle>
          <a:p>
            <a:pPr/>
            <a:r>
              <a:t>Code is easier to produce than ever. The hard part is shipping changes teams can explain, validate, and govern.</a:t>
            </a:r>
          </a:p>
        </p:txBody>
      </p:sp>
      <p:sp>
        <p:nvSpPr>
          <p:cNvPr id="44" name="Text 6"/>
          <p:cNvSpPr txBox="1"/>
          <p:nvPr/>
        </p:nvSpPr>
        <p:spPr>
          <a:xfrm>
            <a:off x="713231" y="2808478"/>
            <a:ext cx="5303522" cy="12959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spAutoFit/>
          </a:bodyPr>
          <a:lstStyle/>
          <a:p>
            <a:pPr marL="201168" indent="-201168">
              <a:buSzPct val="100000"/>
              <a:buChar char="•"/>
              <a:defRPr sz="1400">
                <a:solidFill>
                  <a:srgbClr val="F6FAFF"/>
                </a:solidFill>
              </a:defRPr>
            </a:pPr>
            <a:r>
              <a:t>More AI output means more review congestion at PR level</a:t>
            </a:r>
          </a:p>
          <a:p>
            <a:pPr marL="201168" indent="-201168">
              <a:buSzPct val="100000"/>
              <a:buChar char="•"/>
              <a:defRPr sz="1400">
                <a:solidFill>
                  <a:srgbClr val="F6FAFF"/>
                </a:solidFill>
              </a:defRPr>
            </a:pPr>
            <a:r>
              <a:t>Low visibility into why a change happened and what constraints shaped it</a:t>
            </a:r>
          </a:p>
          <a:p>
            <a:pPr marL="201168" indent="-201168">
              <a:buSzPct val="100000"/>
              <a:buChar char="•"/>
              <a:defRPr sz="1400">
                <a:solidFill>
                  <a:srgbClr val="F6FAFF"/>
                </a:solidFill>
              </a:defRPr>
            </a:pPr>
            <a:r>
              <a:t>Context disappears across prompts, runs, and artefacts</a:t>
            </a:r>
          </a:p>
          <a:p>
            <a:pPr marL="201168" indent="-201168">
              <a:buSzPct val="100000"/>
              <a:buChar char="•"/>
              <a:defRPr sz="1400">
                <a:solidFill>
                  <a:srgbClr val="F6FAFF"/>
                </a:solidFill>
              </a:defRPr>
            </a:pPr>
            <a:r>
              <a:t>Governance weakens as repos, teams, and surfaces multiply</a:t>
            </a:r>
          </a:p>
          <a:p>
            <a:pPr marL="201168" indent="-201168">
              <a:buSzPct val="100000"/>
              <a:buChar char="•"/>
              <a:defRPr sz="1400">
                <a:solidFill>
                  <a:srgbClr val="F6FAFF"/>
                </a:solidFill>
              </a:defRPr>
            </a:pPr>
            <a:r>
              <a:t>Model, token, time, and cost trade-offs remain largely invisible</a:t>
            </a:r>
          </a:p>
        </p:txBody>
      </p:sp>
      <p:sp>
        <p:nvSpPr>
          <p:cNvPr id="45" name="Text 7"/>
          <p:cNvSpPr txBox="1"/>
          <p:nvPr/>
        </p:nvSpPr>
        <p:spPr>
          <a:xfrm>
            <a:off x="10168128" y="5277104"/>
            <a:ext cx="1444753" cy="254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b="1" sz="800">
                <a:solidFill>
                  <a:srgbClr val="22D7F8"/>
                </a:solidFill>
              </a:defRPr>
            </a:lvl1pPr>
          </a:lstStyle>
          <a:p>
            <a:pPr/>
            <a:r>
              <a:t>Delivery breaks at the last mile.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0"/>
          <p:cNvSpPr/>
          <p:nvPr/>
        </p:nvSpPr>
        <p:spPr>
          <a:xfrm>
            <a:off x="502919" y="292608"/>
            <a:ext cx="201169" cy="22861"/>
          </a:xfrm>
          <a:prstGeom prst="rect">
            <a:avLst/>
          </a:prstGeom>
          <a:solidFill>
            <a:srgbClr val="22D7F8"/>
          </a:solidFill>
          <a:ln w="12700">
            <a:solidFill>
              <a:srgbClr val="22D7F8">
                <a:alpha val="0"/>
              </a:srgbClr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48" name="Text 1"/>
          <p:cNvSpPr txBox="1"/>
          <p:nvPr/>
        </p:nvSpPr>
        <p:spPr>
          <a:xfrm>
            <a:off x="11064240" y="229108"/>
            <a:ext cx="73152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b="1" sz="700">
                <a:solidFill>
                  <a:srgbClr val="22D7F8"/>
                </a:solidFill>
              </a:defRPr>
            </a:lvl1pPr>
          </a:lstStyle>
          <a:p>
            <a:pPr/>
            <a:r>
              <a:t>DARK FACTORY</a:t>
            </a:r>
          </a:p>
        </p:txBody>
      </p:sp>
      <p:sp>
        <p:nvSpPr>
          <p:cNvPr id="49" name="Text 2"/>
          <p:cNvSpPr txBox="1"/>
          <p:nvPr/>
        </p:nvSpPr>
        <p:spPr>
          <a:xfrm>
            <a:off x="11841480" y="6511036"/>
            <a:ext cx="164593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700">
                <a:solidFill>
                  <a:srgbClr val="6F859A"/>
                </a:solidFill>
              </a:defRPr>
            </a:lvl1pPr>
          </a:lstStyle>
          <a:p>
            <a:r>
              <a:t>3</a:t>
            </a:r>
          </a:p>
        </p:txBody>
      </p:sp>
      <p:sp>
        <p:nvSpPr>
          <p:cNvPr id="50" name="Text 3"/>
          <p:cNvSpPr txBox="1"/>
          <p:nvPr/>
        </p:nvSpPr>
        <p:spPr>
          <a:xfrm>
            <a:off x="502920" y="503427"/>
            <a:ext cx="1920240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800">
                <a:solidFill>
                  <a:srgbClr val="22D7F8"/>
                </a:solidFill>
              </a:defRPr>
            </a:lvl1pPr>
          </a:lstStyle>
          <a:p>
            <a:pPr/>
            <a:r>
              <a:t>WHY NOW</a:t>
            </a:r>
          </a:p>
        </p:txBody>
      </p:sp>
      <p:sp>
        <p:nvSpPr>
          <p:cNvPr id="51" name="Text 4"/>
          <p:cNvSpPr txBox="1"/>
          <p:nvPr/>
        </p:nvSpPr>
        <p:spPr>
          <a:xfrm>
            <a:off x="502919" y="630427"/>
            <a:ext cx="5760722" cy="787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2600">
                <a:solidFill>
                  <a:srgbClr val="F6FAFF"/>
                </a:solidFill>
                <a:latin typeface="Aptos Display"/>
                <a:ea typeface="Aptos Display"/>
                <a:cs typeface="Aptos Display"/>
                <a:sym typeface="Aptos Display"/>
              </a:defRPr>
            </a:lvl1pPr>
          </a:lstStyle>
          <a:p>
            <a:pPr/>
            <a:r>
              <a:t>The bottleneck has shifted from generation to governed delivery.</a:t>
            </a:r>
          </a:p>
        </p:txBody>
      </p:sp>
      <p:sp>
        <p:nvSpPr>
          <p:cNvPr id="52" name="Text 5"/>
          <p:cNvSpPr txBox="1"/>
          <p:nvPr/>
        </p:nvSpPr>
        <p:spPr>
          <a:xfrm>
            <a:off x="502919" y="1444498"/>
            <a:ext cx="5852162" cy="165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1100">
                <a:solidFill>
                  <a:srgbClr val="A3B8CC"/>
                </a:solidFill>
              </a:defRPr>
            </a:lvl1pPr>
          </a:lstStyle>
          <a:p>
            <a:pPr/>
            <a:r>
              <a:t>As AI output rises, teams feel new pressure in review, repeatability, context, and coordination.</a:t>
            </a:r>
          </a:p>
        </p:txBody>
      </p:sp>
      <p:sp>
        <p:nvSpPr>
          <p:cNvPr id="53" name="Shape 6"/>
          <p:cNvSpPr/>
          <p:nvPr/>
        </p:nvSpPr>
        <p:spPr>
          <a:xfrm>
            <a:off x="1737360" y="3383279"/>
            <a:ext cx="1143001" cy="320041"/>
          </a:xfrm>
          <a:prstGeom prst="roundRect">
            <a:avLst>
              <a:gd name="adj" fmla="val 17143"/>
            </a:avLst>
          </a:prstGeom>
          <a:solidFill>
            <a:srgbClr val="12263A"/>
          </a:solidFill>
          <a:ln w="10160">
            <a:solidFill>
              <a:srgbClr val="214057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54" name="Text 7"/>
          <p:cNvSpPr txBox="1"/>
          <p:nvPr/>
        </p:nvSpPr>
        <p:spPr>
          <a:xfrm>
            <a:off x="1810511" y="3453384"/>
            <a:ext cx="996697" cy="152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1000">
                <a:solidFill>
                  <a:srgbClr val="F6FAFF"/>
                </a:solidFill>
              </a:defRPr>
            </a:lvl1pPr>
          </a:lstStyle>
          <a:p>
            <a:pPr/>
            <a:r>
              <a:t>Review</a:t>
            </a:r>
          </a:p>
        </p:txBody>
      </p:sp>
      <p:sp>
        <p:nvSpPr>
          <p:cNvPr id="55" name="Shape 8"/>
          <p:cNvSpPr/>
          <p:nvPr/>
        </p:nvSpPr>
        <p:spPr>
          <a:xfrm>
            <a:off x="3154679" y="3383279"/>
            <a:ext cx="1371601" cy="320041"/>
          </a:xfrm>
          <a:prstGeom prst="roundRect">
            <a:avLst>
              <a:gd name="adj" fmla="val 17143"/>
            </a:avLst>
          </a:prstGeom>
          <a:solidFill>
            <a:srgbClr val="12263A"/>
          </a:solidFill>
          <a:ln w="10160">
            <a:solidFill>
              <a:srgbClr val="214057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56" name="Text 9"/>
          <p:cNvSpPr txBox="1"/>
          <p:nvPr/>
        </p:nvSpPr>
        <p:spPr>
          <a:xfrm>
            <a:off x="3227832" y="3453384"/>
            <a:ext cx="1225297" cy="152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1000">
                <a:solidFill>
                  <a:srgbClr val="F6FAFF"/>
                </a:solidFill>
              </a:defRPr>
            </a:lvl1pPr>
          </a:lstStyle>
          <a:p>
            <a:pPr/>
            <a:r>
              <a:t>Repeatability</a:t>
            </a:r>
          </a:p>
        </p:txBody>
      </p:sp>
      <p:sp>
        <p:nvSpPr>
          <p:cNvPr id="57" name="Shape 10"/>
          <p:cNvSpPr/>
          <p:nvPr/>
        </p:nvSpPr>
        <p:spPr>
          <a:xfrm>
            <a:off x="4800600" y="3383279"/>
            <a:ext cx="1051561" cy="320041"/>
          </a:xfrm>
          <a:prstGeom prst="roundRect">
            <a:avLst>
              <a:gd name="adj" fmla="val 17143"/>
            </a:avLst>
          </a:prstGeom>
          <a:solidFill>
            <a:srgbClr val="12263A"/>
          </a:solidFill>
          <a:ln w="10160">
            <a:solidFill>
              <a:srgbClr val="214057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58" name="Text 11"/>
          <p:cNvSpPr txBox="1"/>
          <p:nvPr/>
        </p:nvSpPr>
        <p:spPr>
          <a:xfrm>
            <a:off x="4873752" y="3453384"/>
            <a:ext cx="905257" cy="152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1000">
                <a:solidFill>
                  <a:srgbClr val="F6FAFF"/>
                </a:solidFill>
              </a:defRPr>
            </a:lvl1pPr>
          </a:lstStyle>
          <a:p>
            <a:pPr/>
            <a:r>
              <a:t>Context</a:t>
            </a:r>
          </a:p>
        </p:txBody>
      </p:sp>
      <p:sp>
        <p:nvSpPr>
          <p:cNvPr id="59" name="Shape 12"/>
          <p:cNvSpPr/>
          <p:nvPr/>
        </p:nvSpPr>
        <p:spPr>
          <a:xfrm>
            <a:off x="6126479" y="3383279"/>
            <a:ext cx="1325881" cy="320041"/>
          </a:xfrm>
          <a:prstGeom prst="roundRect">
            <a:avLst>
              <a:gd name="adj" fmla="val 17143"/>
            </a:avLst>
          </a:prstGeom>
          <a:solidFill>
            <a:srgbClr val="12263A"/>
          </a:solidFill>
          <a:ln w="10160">
            <a:solidFill>
              <a:srgbClr val="214057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60" name="Text 13"/>
          <p:cNvSpPr txBox="1"/>
          <p:nvPr/>
        </p:nvSpPr>
        <p:spPr>
          <a:xfrm>
            <a:off x="6199632" y="3453384"/>
            <a:ext cx="1179577" cy="152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1000">
                <a:solidFill>
                  <a:srgbClr val="F6FAFF"/>
                </a:solidFill>
              </a:defRPr>
            </a:lvl1pPr>
          </a:lstStyle>
          <a:p>
            <a:pPr/>
            <a:r>
              <a:t>Governance</a:t>
            </a:r>
          </a:p>
        </p:txBody>
      </p:sp>
      <p:sp>
        <p:nvSpPr>
          <p:cNvPr id="61" name="Shape 14"/>
          <p:cNvSpPr/>
          <p:nvPr/>
        </p:nvSpPr>
        <p:spPr>
          <a:xfrm>
            <a:off x="530351" y="5166359"/>
            <a:ext cx="5897881" cy="201169"/>
          </a:xfrm>
          <a:prstGeom prst="roundRect">
            <a:avLst>
              <a:gd name="adj" fmla="val 22727"/>
            </a:avLst>
          </a:prstGeom>
          <a:solidFill>
            <a:srgbClr val="07131F"/>
          </a:solidFill>
          <a:ln w="12700">
            <a:solidFill>
              <a:srgbClr val="22D7F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62" name="Text 15"/>
          <p:cNvSpPr txBox="1"/>
          <p:nvPr/>
        </p:nvSpPr>
        <p:spPr>
          <a:xfrm>
            <a:off x="640080" y="5194299"/>
            <a:ext cx="5678424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800">
                <a:solidFill>
                  <a:srgbClr val="22D7F8"/>
                </a:solidFill>
              </a:defRPr>
            </a:lvl1pPr>
          </a:lstStyle>
          <a:p>
            <a:pPr/>
            <a:r>
              <a:t>Teams no longer need just AI that writes code. They need a controlled system that ships safely into production.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45" name="Shape 0"/>
          <p:cNvSpPr/>
          <p:nvPr/>
        </p:nvSpPr>
        <p:spPr>
          <a:xfrm>
            <a:off x="502919" y="292608"/>
            <a:ext cx="201169" cy="22861"/>
          </a:xfrm>
          <a:prstGeom prst="rect">
            <a:avLst/>
          </a:prstGeom>
          <a:solidFill>
            <a:srgbClr val="22D7F8"/>
          </a:solidFill>
          <a:ln w="12700">
            <a:solidFill>
              <a:srgbClr val="22D7F8">
                <a:alpha val="0"/>
              </a:srgbClr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46" name="Text 1"/>
          <p:cNvSpPr txBox="1"/>
          <p:nvPr/>
        </p:nvSpPr>
        <p:spPr>
          <a:xfrm>
            <a:off x="11064240" y="229108"/>
            <a:ext cx="73152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b="1" sz="700">
                <a:solidFill>
                  <a:srgbClr val="22D7F8"/>
                </a:solidFill>
              </a:defRPr>
            </a:lvl1pPr>
          </a:lstStyle>
          <a:p>
            <a:pPr/>
            <a:r>
              <a:t>DARK FACTORY</a:t>
            </a:r>
          </a:p>
        </p:txBody>
      </p:sp>
      <p:sp>
        <p:nvSpPr>
          <p:cNvPr id="247" name="Text 2"/>
          <p:cNvSpPr txBox="1"/>
          <p:nvPr/>
        </p:nvSpPr>
        <p:spPr>
          <a:xfrm>
            <a:off x="11841480" y="6511036"/>
            <a:ext cx="164593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700">
                <a:solidFill>
                  <a:srgbClr val="6F859A"/>
                </a:solidFill>
              </a:defRPr>
            </a:lvl1pPr>
          </a:lstStyle>
          <a:p>
            <a:r>
              <a:t>4</a:t>
            </a:r>
          </a:p>
        </p:txBody>
      </p:sp>
      <p:sp>
        <p:nvSpPr>
          <p:cNvPr id="248" name="Text 3"/>
          <p:cNvSpPr txBox="1"/>
          <p:nvPr/>
        </p:nvSpPr>
        <p:spPr>
          <a:xfrm>
            <a:off x="502920" y="503427"/>
            <a:ext cx="1920240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800">
                <a:solidFill>
                  <a:srgbClr val="22D7F8"/>
                </a:solidFill>
              </a:defRPr>
            </a:lvl1pPr>
          </a:lstStyle>
          <a:p>
            <a:r>
              <a:t>MARKET PULL</a:t>
            </a:r>
          </a:p>
        </p:txBody>
      </p:sp>
      <p:sp>
        <p:nvSpPr>
          <p:cNvPr id="249" name="Text 4"/>
          <p:cNvSpPr txBox="1"/>
          <p:nvPr/>
        </p:nvSpPr>
        <p:spPr>
          <a:xfrm>
            <a:off x="502919" y="584707"/>
            <a:ext cx="6263642" cy="1181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2600">
                <a:solidFill>
                  <a:srgbClr val="F6FAFF"/>
                </a:solidFill>
                <a:latin typeface="Aptos Display"/>
                <a:ea typeface="Aptos Display"/>
                <a:cs typeface="Aptos Display"/>
                <a:sym typeface="Aptos Display"/>
              </a:defRPr>
            </a:lvl1pPr>
          </a:lstStyle>
          <a:p>
            <a:r>
              <a:t>AI-assisted delivery is scaling faster than trust.</a:t>
            </a:r>
          </a:p>
        </p:txBody>
      </p:sp>
      <p:sp>
        <p:nvSpPr>
          <p:cNvPr id="250" name="Text 5"/>
          <p:cNvSpPr txBox="1"/>
          <p:nvPr/>
        </p:nvSpPr>
        <p:spPr>
          <a:xfrm>
            <a:off x="502919" y="1872233"/>
            <a:ext cx="5989322" cy="165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1100">
                <a:solidFill>
                  <a:srgbClr val="A3B8CC"/>
                </a:solidFill>
              </a:defRPr>
            </a:lvl1pPr>
          </a:lstStyle>
          <a:p>
            <a:r>
              <a:t>Adoption is real. Trust is lagging. Budgets are forming around the control layer.</a:t>
            </a:r>
          </a:p>
        </p:txBody>
      </p:sp>
      <p:sp>
        <p:nvSpPr>
          <p:cNvPr id="251" name="Shape 6"/>
          <p:cNvSpPr/>
          <p:nvPr/>
        </p:nvSpPr>
        <p:spPr>
          <a:xfrm>
            <a:off x="1188719" y="2148839"/>
            <a:ext cx="2331722" cy="2743201"/>
          </a:xfrm>
          <a:prstGeom prst="roundRect">
            <a:avLst>
              <a:gd name="adj" fmla="val 3137"/>
            </a:avLst>
          </a:prstGeom>
          <a:solidFill>
            <a:srgbClr val="0E2133"/>
          </a:solidFill>
          <a:ln w="10160">
            <a:solidFill>
              <a:srgbClr val="214057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52" name="Text 7"/>
          <p:cNvSpPr txBox="1"/>
          <p:nvPr/>
        </p:nvSpPr>
        <p:spPr>
          <a:xfrm>
            <a:off x="1316735" y="2275839"/>
            <a:ext cx="2075690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1300">
                <a:solidFill>
                  <a:srgbClr val="F6FAFF"/>
                </a:solidFill>
              </a:defRPr>
            </a:lvl1pPr>
          </a:lstStyle>
          <a:p>
            <a:r>
              <a:t>Adoption is already here</a:t>
            </a:r>
          </a:p>
        </p:txBody>
      </p:sp>
      <p:sp>
        <p:nvSpPr>
          <p:cNvPr id="253" name="Text 8"/>
          <p:cNvSpPr txBox="1"/>
          <p:nvPr/>
        </p:nvSpPr>
        <p:spPr>
          <a:xfrm>
            <a:off x="1316735" y="3066287"/>
            <a:ext cx="2075690" cy="1219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 wrap="square">
            <a:spAutoFit/>
          </a:bodyPr>
          <a:lstStyle/>
          <a:p>
            <a:r>
              <a:rPr sz="1900" b="0">
                <a:solidFill>
                  <a:srgbClr val="B0BECD"/>
                </a:solidFill>
              </a:rPr>
              <a:t>GitHub Copilot</a:t>
            </a:r>
          </a:p>
          <a:p>
            <a:r>
              <a:rPr sz="1900" b="0">
                <a:solidFill>
                  <a:srgbClr val="B0BECD"/>
                </a:solidFill>
              </a:rPr>
              <a:t>20M+ users</a:t>
            </a:r>
          </a:p>
          <a:p>
            <a:r>
              <a:rPr sz="1900" b="0">
                <a:solidFill>
                  <a:srgbClr val="B0BECD"/>
                </a:solidFill>
              </a:rPr>
              <a:t>90% Fortune 100</a:t>
            </a:r>
          </a:p>
        </p:txBody>
      </p:sp>
      <p:sp>
        <p:nvSpPr>
          <p:cNvPr id="254" name="Shape 9"/>
          <p:cNvSpPr/>
          <p:nvPr/>
        </p:nvSpPr>
        <p:spPr>
          <a:xfrm>
            <a:off x="3931920" y="2148839"/>
            <a:ext cx="2331721" cy="2743201"/>
          </a:xfrm>
          <a:prstGeom prst="roundRect">
            <a:avLst>
              <a:gd name="adj" fmla="val 3137"/>
            </a:avLst>
          </a:prstGeom>
          <a:solidFill>
            <a:srgbClr val="0E2133"/>
          </a:solidFill>
          <a:ln w="10160">
            <a:solidFill>
              <a:srgbClr val="214057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55" name="Text 10"/>
          <p:cNvSpPr txBox="1"/>
          <p:nvPr/>
        </p:nvSpPr>
        <p:spPr>
          <a:xfrm>
            <a:off x="4059935" y="2174239"/>
            <a:ext cx="2075689" cy="406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1300">
                <a:solidFill>
                  <a:srgbClr val="F6FAFF"/>
                </a:solidFill>
              </a:defRPr>
            </a:lvl1pPr>
          </a:lstStyle>
          <a:p>
            <a:r>
              <a:t>Trust is lagging</a:t>
            </a:r>
          </a:p>
        </p:txBody>
      </p:sp>
      <p:sp>
        <p:nvSpPr>
          <p:cNvPr id="256" name="Text 11"/>
          <p:cNvSpPr txBox="1"/>
          <p:nvPr/>
        </p:nvSpPr>
        <p:spPr>
          <a:xfrm>
            <a:off x="4059935" y="2990088"/>
            <a:ext cx="2075689" cy="1371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 wrap="square">
            <a:spAutoFit/>
          </a:bodyPr>
          <a:lstStyle/>
          <a:p>
            <a:r>
              <a:rPr sz="1900" b="0">
                <a:solidFill>
                  <a:srgbClr val="B0BECD"/>
                </a:solidFill>
              </a:rPr>
              <a:t>Developers who trust</a:t>
            </a:r>
          </a:p>
          <a:p>
            <a:r>
              <a:rPr sz="1900" b="0">
                <a:solidFill>
                  <a:srgbClr val="B0BECD"/>
                </a:solidFill>
              </a:rPr>
              <a:t>AI output</a:t>
            </a:r>
          </a:p>
          <a:p>
            <a:r>
              <a:rPr sz="1900" b="0">
                <a:solidFill>
                  <a:srgbClr val="B0BECD"/>
                </a:solidFill>
              </a:rPr>
              <a:t>29%</a:t>
            </a:r>
          </a:p>
        </p:txBody>
      </p:sp>
      <p:sp>
        <p:nvSpPr>
          <p:cNvPr id="257" name="Shape 12"/>
          <p:cNvSpPr/>
          <p:nvPr/>
        </p:nvSpPr>
        <p:spPr>
          <a:xfrm>
            <a:off x="6675119" y="2148839"/>
            <a:ext cx="2834641" cy="2743201"/>
          </a:xfrm>
          <a:prstGeom prst="roundRect">
            <a:avLst>
              <a:gd name="adj" fmla="val 2667"/>
            </a:avLst>
          </a:prstGeom>
          <a:solidFill>
            <a:srgbClr val="12263A"/>
          </a:solidFill>
          <a:ln w="15240">
            <a:solidFill>
              <a:srgbClr val="22D7F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58" name="Text 13"/>
          <p:cNvSpPr txBox="1"/>
          <p:nvPr/>
        </p:nvSpPr>
        <p:spPr>
          <a:xfrm>
            <a:off x="6803136" y="2275839"/>
            <a:ext cx="2578608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1300">
                <a:solidFill>
                  <a:srgbClr val="F6FAFF"/>
                </a:solidFill>
              </a:defRPr>
            </a:lvl1pPr>
          </a:lstStyle>
          <a:p>
            <a:r>
              <a:t>Budgets are forming</a:t>
            </a:r>
          </a:p>
        </p:txBody>
      </p:sp>
      <p:sp>
        <p:nvSpPr>
          <p:cNvPr id="259" name="Text 14"/>
          <p:cNvSpPr txBox="1"/>
          <p:nvPr/>
        </p:nvSpPr>
        <p:spPr>
          <a:xfrm>
            <a:off x="6803136" y="3218688"/>
            <a:ext cx="2578608" cy="914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 wrap="square">
            <a:spAutoFit/>
          </a:bodyPr>
          <a:lstStyle/>
          <a:p>
            <a:r>
              <a:rPr sz="1900" b="0">
                <a:solidFill>
                  <a:srgbClr val="B0BECD"/>
                </a:solidFill>
              </a:rPr>
              <a:t>AI code tools</a:t>
            </a:r>
          </a:p>
          <a:p>
            <a:r>
              <a:rPr sz="1900" b="0">
                <a:solidFill>
                  <a:srgbClr val="B0BECD"/>
                </a:solidFill>
              </a:rPr>
              <a:t>$4.86B in 2023</a:t>
            </a:r>
          </a:p>
          <a:p/>
          <a:p>
            <a:r>
              <a:rPr sz="1900" b="0">
                <a:solidFill>
                  <a:srgbClr val="B0BECD"/>
                </a:solidFill>
              </a:rPr>
              <a:t>AI governance</a:t>
            </a:r>
          </a:p>
          <a:p>
            <a:r>
              <a:rPr sz="1900" b="0">
                <a:solidFill>
                  <a:srgbClr val="B0BECD"/>
                </a:solidFill>
              </a:rPr>
              <a:t>&gt;$1B by 2030</a:t>
            </a:r>
          </a:p>
        </p:txBody>
      </p:sp>
      <p:sp>
        <p:nvSpPr>
          <p:cNvPr id="260" name="Shape 15"/>
          <p:cNvSpPr/>
          <p:nvPr/>
        </p:nvSpPr>
        <p:spPr>
          <a:xfrm>
            <a:off x="530351" y="5440679"/>
            <a:ext cx="7406642" cy="201169"/>
          </a:xfrm>
          <a:prstGeom prst="roundRect">
            <a:avLst>
              <a:gd name="adj" fmla="val 22727"/>
            </a:avLst>
          </a:prstGeom>
          <a:solidFill>
            <a:srgbClr val="07131F"/>
          </a:solidFill>
          <a:ln w="12700">
            <a:solidFill>
              <a:srgbClr val="22D7F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61" name="Text 16"/>
          <p:cNvSpPr txBox="1"/>
          <p:nvPr/>
        </p:nvSpPr>
        <p:spPr>
          <a:xfrm>
            <a:off x="640080" y="5468619"/>
            <a:ext cx="7187184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800">
                <a:solidFill>
                  <a:srgbClr val="22D7F8"/>
                </a:solidFill>
              </a:defRPr>
            </a:lvl1pPr>
          </a:lstStyle>
          <a:p>
            <a:r>
              <a:t>Dark Factory sits where these trends meet: the execution, evidence, and governance layer for AI-assisted change.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0"/>
          <p:cNvSpPr/>
          <p:nvPr/>
        </p:nvSpPr>
        <p:spPr>
          <a:xfrm>
            <a:off x="502919" y="292608"/>
            <a:ext cx="201169" cy="22861"/>
          </a:xfrm>
          <a:prstGeom prst="rect">
            <a:avLst/>
          </a:prstGeom>
          <a:solidFill>
            <a:srgbClr val="22D7F8"/>
          </a:solidFill>
          <a:ln w="12700">
            <a:solidFill>
              <a:srgbClr val="22D7F8">
                <a:alpha val="0"/>
              </a:srgbClr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65" name="Text 1"/>
          <p:cNvSpPr txBox="1"/>
          <p:nvPr/>
        </p:nvSpPr>
        <p:spPr>
          <a:xfrm>
            <a:off x="11064240" y="229108"/>
            <a:ext cx="73152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b="1" sz="700">
                <a:solidFill>
                  <a:srgbClr val="22D7F8"/>
                </a:solidFill>
              </a:defRPr>
            </a:lvl1pPr>
          </a:lstStyle>
          <a:p>
            <a:pPr/>
            <a:r>
              <a:t>DARK FACTORY</a:t>
            </a:r>
          </a:p>
        </p:txBody>
      </p:sp>
      <p:sp>
        <p:nvSpPr>
          <p:cNvPr id="66" name="Text 2"/>
          <p:cNvSpPr txBox="1"/>
          <p:nvPr/>
        </p:nvSpPr>
        <p:spPr>
          <a:xfrm>
            <a:off x="11841480" y="6511036"/>
            <a:ext cx="164593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700">
                <a:solidFill>
                  <a:srgbClr val="6F859A"/>
                </a:solidFill>
              </a:defRPr>
            </a:lvl1pPr>
          </a:lstStyle>
          <a:p>
            <a:r>
              <a:t>5</a:t>
            </a:r>
          </a:p>
        </p:txBody>
      </p:sp>
      <p:sp>
        <p:nvSpPr>
          <p:cNvPr id="67" name="Text 3"/>
          <p:cNvSpPr txBox="1"/>
          <p:nvPr/>
        </p:nvSpPr>
        <p:spPr>
          <a:xfrm>
            <a:off x="502920" y="503427"/>
            <a:ext cx="1920240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800">
                <a:solidFill>
                  <a:srgbClr val="22D7F8"/>
                </a:solidFill>
              </a:defRPr>
            </a:lvl1pPr>
          </a:lstStyle>
          <a:p>
            <a:pPr/>
            <a:r>
              <a:t>CORE INSIGHT</a:t>
            </a:r>
          </a:p>
        </p:txBody>
      </p:sp>
      <p:sp>
        <p:nvSpPr>
          <p:cNvPr id="68" name="Text 4"/>
          <p:cNvSpPr txBox="1"/>
          <p:nvPr/>
        </p:nvSpPr>
        <p:spPr>
          <a:xfrm>
            <a:off x="502919" y="630427"/>
            <a:ext cx="5760722" cy="787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2600">
                <a:solidFill>
                  <a:srgbClr val="F6FAFF"/>
                </a:solidFill>
                <a:latin typeface="Aptos Display"/>
                <a:ea typeface="Aptos Display"/>
                <a:cs typeface="Aptos Display"/>
                <a:sym typeface="Aptos Display"/>
              </a:defRPr>
            </a:lvl1pPr>
          </a:lstStyle>
          <a:p>
            <a:pPr/>
            <a:r>
              <a:t>Move trust creation left of the pull request.</a:t>
            </a:r>
          </a:p>
        </p:txBody>
      </p:sp>
      <p:sp>
        <p:nvSpPr>
          <p:cNvPr id="69" name="Text 5"/>
          <p:cNvSpPr txBox="1"/>
          <p:nvPr/>
        </p:nvSpPr>
        <p:spPr>
          <a:xfrm>
            <a:off x="502919" y="1444498"/>
            <a:ext cx="5852162" cy="165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1100">
                <a:solidFill>
                  <a:srgbClr val="A3B8CC"/>
                </a:solidFill>
              </a:defRPr>
            </a:lvl1pPr>
          </a:lstStyle>
          <a:p>
            <a:pPr/>
            <a:r>
              <a:t>Dark Factory gives each change a governed path from scoped intent to validated outcome.</a:t>
            </a:r>
          </a:p>
        </p:txBody>
      </p:sp>
      <p:sp>
        <p:nvSpPr>
          <p:cNvPr id="70" name="Shape 6"/>
          <p:cNvSpPr/>
          <p:nvPr/>
        </p:nvSpPr>
        <p:spPr>
          <a:xfrm>
            <a:off x="914400" y="2724911"/>
            <a:ext cx="978409" cy="822962"/>
          </a:xfrm>
          <a:prstGeom prst="roundRect">
            <a:avLst>
              <a:gd name="adj" fmla="val 8889"/>
            </a:avLst>
          </a:prstGeom>
          <a:solidFill>
            <a:srgbClr val="0E2133"/>
          </a:solidFill>
          <a:ln w="10160">
            <a:solidFill>
              <a:srgbClr val="214057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71" name="Text 7"/>
          <p:cNvSpPr txBox="1"/>
          <p:nvPr/>
        </p:nvSpPr>
        <p:spPr>
          <a:xfrm>
            <a:off x="1042416" y="2775711"/>
            <a:ext cx="722377" cy="355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>
              <a:defRPr b="1" sz="1200">
                <a:solidFill>
                  <a:srgbClr val="F6FAFF"/>
                </a:solidFill>
              </a:defRPr>
            </a:pPr>
            <a:r>
              <a:t>Scoped</a:t>
            </a:r>
          </a:p>
          <a:p>
            <a:pPr>
              <a:defRPr b="1" sz="1200">
                <a:solidFill>
                  <a:srgbClr val="F6FAFF"/>
                </a:solidFill>
              </a:defRPr>
            </a:pPr>
            <a:r>
              <a:t>intent</a:t>
            </a:r>
          </a:p>
        </p:txBody>
      </p:sp>
      <p:sp>
        <p:nvSpPr>
          <p:cNvPr id="72" name="Text 8"/>
          <p:cNvSpPr txBox="1"/>
          <p:nvPr/>
        </p:nvSpPr>
        <p:spPr>
          <a:xfrm>
            <a:off x="1929383" y="2893313"/>
            <a:ext cx="228601" cy="266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>
                <a:solidFill>
                  <a:srgbClr val="A3B8CC"/>
                </a:solidFill>
                <a:latin typeface="Aptos Display"/>
                <a:ea typeface="Aptos Display"/>
                <a:cs typeface="Aptos Display"/>
                <a:sym typeface="Aptos Display"/>
              </a:defRPr>
            </a:lvl1pPr>
          </a:lstStyle>
          <a:p>
            <a:pPr/>
            <a:r>
              <a:t>→</a:t>
            </a:r>
          </a:p>
        </p:txBody>
      </p:sp>
      <p:sp>
        <p:nvSpPr>
          <p:cNvPr id="73" name="Shape 9"/>
          <p:cNvSpPr/>
          <p:nvPr/>
        </p:nvSpPr>
        <p:spPr>
          <a:xfrm>
            <a:off x="2221992" y="2724911"/>
            <a:ext cx="978409" cy="822962"/>
          </a:xfrm>
          <a:prstGeom prst="roundRect">
            <a:avLst>
              <a:gd name="adj" fmla="val 8889"/>
            </a:avLst>
          </a:prstGeom>
          <a:solidFill>
            <a:srgbClr val="0E2133"/>
          </a:solidFill>
          <a:ln w="10160">
            <a:solidFill>
              <a:srgbClr val="214057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74" name="Text 10"/>
          <p:cNvSpPr txBox="1"/>
          <p:nvPr/>
        </p:nvSpPr>
        <p:spPr>
          <a:xfrm>
            <a:off x="2336292" y="2869691"/>
            <a:ext cx="841756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>
              <a:defRPr b="1" sz="1200">
                <a:solidFill>
                  <a:srgbClr val="F6FAFF"/>
                </a:solidFill>
              </a:defRPr>
            </a:pPr>
            <a:r>
              <a:t>Playbooks +</a:t>
            </a:r>
          </a:p>
          <a:p>
            <a:pPr>
              <a:defRPr b="1" sz="1200">
                <a:solidFill>
                  <a:srgbClr val="F6FAFF"/>
                </a:solidFill>
              </a:defRPr>
            </a:pPr>
            <a:r>
              <a:t>guardrails</a:t>
            </a:r>
          </a:p>
        </p:txBody>
      </p:sp>
      <p:sp>
        <p:nvSpPr>
          <p:cNvPr id="75" name="Text 11"/>
          <p:cNvSpPr txBox="1"/>
          <p:nvPr/>
        </p:nvSpPr>
        <p:spPr>
          <a:xfrm>
            <a:off x="3236976" y="2893313"/>
            <a:ext cx="228601" cy="266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>
                <a:solidFill>
                  <a:srgbClr val="A3B8CC"/>
                </a:solidFill>
                <a:latin typeface="Aptos Display"/>
                <a:ea typeface="Aptos Display"/>
                <a:cs typeface="Aptos Display"/>
                <a:sym typeface="Aptos Display"/>
              </a:defRPr>
            </a:lvl1pPr>
          </a:lstStyle>
          <a:p>
            <a:pPr/>
            <a:r>
              <a:t>→</a:t>
            </a:r>
          </a:p>
        </p:txBody>
      </p:sp>
      <p:sp>
        <p:nvSpPr>
          <p:cNvPr id="76" name="Shape 12"/>
          <p:cNvSpPr/>
          <p:nvPr/>
        </p:nvSpPr>
        <p:spPr>
          <a:xfrm>
            <a:off x="3529584" y="2724911"/>
            <a:ext cx="978409" cy="822962"/>
          </a:xfrm>
          <a:prstGeom prst="roundRect">
            <a:avLst>
              <a:gd name="adj" fmla="val 8889"/>
            </a:avLst>
          </a:prstGeom>
          <a:solidFill>
            <a:srgbClr val="0E2133"/>
          </a:solidFill>
          <a:ln w="10160">
            <a:solidFill>
              <a:srgbClr val="214057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77" name="Text 13"/>
          <p:cNvSpPr txBox="1"/>
          <p:nvPr/>
        </p:nvSpPr>
        <p:spPr>
          <a:xfrm>
            <a:off x="3657599" y="2775711"/>
            <a:ext cx="722378" cy="355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>
              <a:defRPr b="1" sz="1200">
                <a:solidFill>
                  <a:srgbClr val="F6FAFF"/>
                </a:solidFill>
              </a:defRPr>
            </a:pPr>
            <a:r>
              <a:t>Agent</a:t>
            </a:r>
          </a:p>
          <a:p>
            <a:pPr>
              <a:defRPr b="1" sz="1200">
                <a:solidFill>
                  <a:srgbClr val="F6FAFF"/>
                </a:solidFill>
              </a:defRPr>
            </a:pPr>
            <a:r>
              <a:t>execution</a:t>
            </a:r>
          </a:p>
        </p:txBody>
      </p:sp>
      <p:sp>
        <p:nvSpPr>
          <p:cNvPr id="78" name="Text 14"/>
          <p:cNvSpPr txBox="1"/>
          <p:nvPr/>
        </p:nvSpPr>
        <p:spPr>
          <a:xfrm>
            <a:off x="4544567" y="2893313"/>
            <a:ext cx="228601" cy="266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>
                <a:solidFill>
                  <a:srgbClr val="A3B8CC"/>
                </a:solidFill>
                <a:latin typeface="Aptos Display"/>
                <a:ea typeface="Aptos Display"/>
                <a:cs typeface="Aptos Display"/>
                <a:sym typeface="Aptos Display"/>
              </a:defRPr>
            </a:lvl1pPr>
          </a:lstStyle>
          <a:p>
            <a:pPr/>
            <a:r>
              <a:t>→</a:t>
            </a:r>
          </a:p>
        </p:txBody>
      </p:sp>
      <p:sp>
        <p:nvSpPr>
          <p:cNvPr id="79" name="Shape 15"/>
          <p:cNvSpPr/>
          <p:nvPr/>
        </p:nvSpPr>
        <p:spPr>
          <a:xfrm>
            <a:off x="4837176" y="2724911"/>
            <a:ext cx="978409" cy="822962"/>
          </a:xfrm>
          <a:prstGeom prst="roundRect">
            <a:avLst>
              <a:gd name="adj" fmla="val 8889"/>
            </a:avLst>
          </a:prstGeom>
          <a:solidFill>
            <a:srgbClr val="0E2133"/>
          </a:solidFill>
          <a:ln w="10160">
            <a:solidFill>
              <a:srgbClr val="214057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80" name="Text 16"/>
          <p:cNvSpPr txBox="1"/>
          <p:nvPr/>
        </p:nvSpPr>
        <p:spPr>
          <a:xfrm>
            <a:off x="4965191" y="2775711"/>
            <a:ext cx="722377" cy="355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>
              <a:defRPr b="1" sz="1200">
                <a:solidFill>
                  <a:srgbClr val="F6FAFF"/>
                </a:solidFill>
              </a:defRPr>
            </a:pPr>
            <a:r>
              <a:t>Validation</a:t>
            </a:r>
          </a:p>
          <a:p>
            <a:pPr>
              <a:defRPr b="1" sz="1200">
                <a:solidFill>
                  <a:srgbClr val="F6FAFF"/>
                </a:solidFill>
              </a:defRPr>
            </a:pPr>
            <a:r>
              <a:t>evidence</a:t>
            </a:r>
          </a:p>
        </p:txBody>
      </p:sp>
      <p:sp>
        <p:nvSpPr>
          <p:cNvPr id="81" name="Text 17"/>
          <p:cNvSpPr txBox="1"/>
          <p:nvPr/>
        </p:nvSpPr>
        <p:spPr>
          <a:xfrm>
            <a:off x="5852159" y="2893313"/>
            <a:ext cx="228601" cy="266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>
                <a:solidFill>
                  <a:srgbClr val="A3B8CC"/>
                </a:solidFill>
                <a:latin typeface="Aptos Display"/>
                <a:ea typeface="Aptos Display"/>
                <a:cs typeface="Aptos Display"/>
                <a:sym typeface="Aptos Display"/>
              </a:defRPr>
            </a:lvl1pPr>
          </a:lstStyle>
          <a:p>
            <a:pPr/>
            <a:r>
              <a:t>→</a:t>
            </a:r>
          </a:p>
        </p:txBody>
      </p:sp>
      <p:sp>
        <p:nvSpPr>
          <p:cNvPr id="82" name="Shape 18"/>
          <p:cNvSpPr/>
          <p:nvPr/>
        </p:nvSpPr>
        <p:spPr>
          <a:xfrm>
            <a:off x="6144767" y="2724911"/>
            <a:ext cx="978409" cy="822962"/>
          </a:xfrm>
          <a:prstGeom prst="roundRect">
            <a:avLst>
              <a:gd name="adj" fmla="val 8889"/>
            </a:avLst>
          </a:prstGeom>
          <a:solidFill>
            <a:srgbClr val="0E2133"/>
          </a:solidFill>
          <a:ln w="10160">
            <a:solidFill>
              <a:srgbClr val="214057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83" name="Text 19"/>
          <p:cNvSpPr txBox="1"/>
          <p:nvPr/>
        </p:nvSpPr>
        <p:spPr>
          <a:xfrm>
            <a:off x="6272784" y="2732277"/>
            <a:ext cx="722377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>
              <a:defRPr b="1" sz="1200">
                <a:solidFill>
                  <a:srgbClr val="F6FAFF"/>
                </a:solidFill>
              </a:defRPr>
            </a:pPr>
            <a:r>
              <a:t>PR as display</a:t>
            </a:r>
          </a:p>
          <a:p>
            <a:pPr>
              <a:defRPr b="1" sz="1200">
                <a:solidFill>
                  <a:srgbClr val="F6FAFF"/>
                </a:solidFill>
              </a:defRPr>
            </a:pPr>
            <a:r>
              <a:t>surface</a:t>
            </a:r>
          </a:p>
        </p:txBody>
      </p:sp>
      <p:sp>
        <p:nvSpPr>
          <p:cNvPr id="84" name="Text 20"/>
          <p:cNvSpPr txBox="1"/>
          <p:nvPr/>
        </p:nvSpPr>
        <p:spPr>
          <a:xfrm>
            <a:off x="7159752" y="2893313"/>
            <a:ext cx="228601" cy="266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>
                <a:solidFill>
                  <a:srgbClr val="A3B8CC"/>
                </a:solidFill>
                <a:latin typeface="Aptos Display"/>
                <a:ea typeface="Aptos Display"/>
                <a:cs typeface="Aptos Display"/>
                <a:sym typeface="Aptos Display"/>
              </a:defRPr>
            </a:lvl1pPr>
          </a:lstStyle>
          <a:p>
            <a:pPr/>
            <a:r>
              <a:t>→</a:t>
            </a:r>
          </a:p>
        </p:txBody>
      </p:sp>
      <p:sp>
        <p:nvSpPr>
          <p:cNvPr id="85" name="Shape 21"/>
          <p:cNvSpPr/>
          <p:nvPr/>
        </p:nvSpPr>
        <p:spPr>
          <a:xfrm>
            <a:off x="7452359" y="2724911"/>
            <a:ext cx="978409" cy="822962"/>
          </a:xfrm>
          <a:prstGeom prst="roundRect">
            <a:avLst>
              <a:gd name="adj" fmla="val 8889"/>
            </a:avLst>
          </a:prstGeom>
          <a:solidFill>
            <a:srgbClr val="0E2133"/>
          </a:solidFill>
          <a:ln w="10160">
            <a:solidFill>
              <a:srgbClr val="214057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86" name="Text 22"/>
          <p:cNvSpPr txBox="1"/>
          <p:nvPr/>
        </p:nvSpPr>
        <p:spPr>
          <a:xfrm>
            <a:off x="7580376" y="2759963"/>
            <a:ext cx="722377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>
              <a:defRPr b="1" sz="1200">
                <a:solidFill>
                  <a:srgbClr val="F6FAFF"/>
                </a:solidFill>
              </a:defRPr>
            </a:pPr>
            <a:r>
              <a:t>Approval +</a:t>
            </a:r>
          </a:p>
          <a:p>
            <a:pPr>
              <a:defRPr b="1" sz="1200">
                <a:solidFill>
                  <a:srgbClr val="F6FAFF"/>
                </a:solidFill>
              </a:defRPr>
            </a:pPr>
            <a:r>
              <a:t>policy</a:t>
            </a:r>
          </a:p>
        </p:txBody>
      </p:sp>
      <p:sp>
        <p:nvSpPr>
          <p:cNvPr id="87" name="Text 23"/>
          <p:cNvSpPr txBox="1"/>
          <p:nvPr/>
        </p:nvSpPr>
        <p:spPr>
          <a:xfrm>
            <a:off x="8467343" y="2893313"/>
            <a:ext cx="228601" cy="266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>
                <a:solidFill>
                  <a:srgbClr val="A3B8CC"/>
                </a:solidFill>
                <a:latin typeface="Aptos Display"/>
                <a:ea typeface="Aptos Display"/>
                <a:cs typeface="Aptos Display"/>
                <a:sym typeface="Aptos Display"/>
              </a:defRPr>
            </a:lvl1pPr>
          </a:lstStyle>
          <a:p>
            <a:pPr/>
            <a:r>
              <a:t>→</a:t>
            </a:r>
          </a:p>
        </p:txBody>
      </p:sp>
      <p:sp>
        <p:nvSpPr>
          <p:cNvPr id="88" name="Shape 24"/>
          <p:cNvSpPr/>
          <p:nvPr/>
        </p:nvSpPr>
        <p:spPr>
          <a:xfrm>
            <a:off x="8759952" y="2724911"/>
            <a:ext cx="978409" cy="822962"/>
          </a:xfrm>
          <a:prstGeom prst="roundRect">
            <a:avLst>
              <a:gd name="adj" fmla="val 8889"/>
            </a:avLst>
          </a:prstGeom>
          <a:solidFill>
            <a:srgbClr val="12263A"/>
          </a:solidFill>
          <a:ln w="15240">
            <a:solidFill>
              <a:srgbClr val="22D7F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89" name="Text 25"/>
          <p:cNvSpPr txBox="1"/>
          <p:nvPr/>
        </p:nvSpPr>
        <p:spPr>
          <a:xfrm>
            <a:off x="8887968" y="2775711"/>
            <a:ext cx="841757" cy="355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>
              <a:defRPr b="1" sz="1200">
                <a:solidFill>
                  <a:srgbClr val="F6FAFF"/>
                </a:solidFill>
              </a:defRPr>
            </a:pPr>
            <a:r>
              <a:t>Preserved</a:t>
            </a:r>
          </a:p>
          <a:p>
            <a:pPr>
              <a:defRPr b="1" sz="1200">
                <a:solidFill>
                  <a:srgbClr val="F6FAFF"/>
                </a:solidFill>
              </a:defRPr>
            </a:pPr>
            <a:r>
              <a:t>memory</a:t>
            </a:r>
          </a:p>
        </p:txBody>
      </p:sp>
      <p:sp>
        <p:nvSpPr>
          <p:cNvPr id="90" name="Shape 26"/>
          <p:cNvSpPr/>
          <p:nvPr/>
        </p:nvSpPr>
        <p:spPr>
          <a:xfrm>
            <a:off x="530351" y="5074920"/>
            <a:ext cx="6309361" cy="201169"/>
          </a:xfrm>
          <a:prstGeom prst="roundRect">
            <a:avLst>
              <a:gd name="adj" fmla="val 22727"/>
            </a:avLst>
          </a:prstGeom>
          <a:solidFill>
            <a:srgbClr val="07131F"/>
          </a:solidFill>
          <a:ln w="12700">
            <a:solidFill>
              <a:srgbClr val="22D7F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91" name="Text 27"/>
          <p:cNvSpPr txBox="1"/>
          <p:nvPr/>
        </p:nvSpPr>
        <p:spPr>
          <a:xfrm>
            <a:off x="640079" y="5102860"/>
            <a:ext cx="6089906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800">
                <a:solidFill>
                  <a:srgbClr val="22D7F8"/>
                </a:solidFill>
              </a:defRPr>
            </a:lvl1pPr>
          </a:lstStyle>
          <a:p>
            <a:pPr/>
            <a:r>
              <a:t>The PR stops being where trust is invented. It becomes where trust is displayed.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0"/>
          <p:cNvSpPr/>
          <p:nvPr/>
        </p:nvSpPr>
        <p:spPr>
          <a:xfrm>
            <a:off x="502919" y="292608"/>
            <a:ext cx="201169" cy="22861"/>
          </a:xfrm>
          <a:prstGeom prst="rect">
            <a:avLst/>
          </a:prstGeom>
          <a:solidFill>
            <a:srgbClr val="22D7F8"/>
          </a:solidFill>
          <a:ln w="12700">
            <a:solidFill>
              <a:srgbClr val="22D7F8">
                <a:alpha val="0"/>
              </a:srgbClr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94" name="Text 1"/>
          <p:cNvSpPr txBox="1"/>
          <p:nvPr/>
        </p:nvSpPr>
        <p:spPr>
          <a:xfrm>
            <a:off x="11064240" y="229108"/>
            <a:ext cx="73152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b="1" sz="700">
                <a:solidFill>
                  <a:srgbClr val="22D7F8"/>
                </a:solidFill>
              </a:defRPr>
            </a:lvl1pPr>
          </a:lstStyle>
          <a:p>
            <a:pPr/>
            <a:r>
              <a:t>DARK FACTORY</a:t>
            </a:r>
          </a:p>
        </p:txBody>
      </p:sp>
      <p:sp>
        <p:nvSpPr>
          <p:cNvPr id="95" name="Text 2"/>
          <p:cNvSpPr txBox="1"/>
          <p:nvPr/>
        </p:nvSpPr>
        <p:spPr>
          <a:xfrm>
            <a:off x="11841480" y="6511036"/>
            <a:ext cx="164593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700">
                <a:solidFill>
                  <a:srgbClr val="6F859A"/>
                </a:solidFill>
              </a:defRPr>
            </a:lvl1pPr>
          </a:lstStyle>
          <a:p>
            <a:r>
              <a:t>6</a:t>
            </a:r>
          </a:p>
        </p:txBody>
      </p:sp>
      <p:sp>
        <p:nvSpPr>
          <p:cNvPr id="96" name="Text 3"/>
          <p:cNvSpPr txBox="1"/>
          <p:nvPr/>
        </p:nvSpPr>
        <p:spPr>
          <a:xfrm>
            <a:off x="502920" y="503427"/>
            <a:ext cx="1920240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800">
                <a:solidFill>
                  <a:srgbClr val="22D7F8"/>
                </a:solidFill>
              </a:defRPr>
            </a:lvl1pPr>
          </a:lstStyle>
          <a:p>
            <a:pPr/>
            <a:r>
              <a:t>PRODUCT</a:t>
            </a:r>
          </a:p>
        </p:txBody>
      </p:sp>
      <p:sp>
        <p:nvSpPr>
          <p:cNvPr id="97" name="Text 4"/>
          <p:cNvSpPr txBox="1"/>
          <p:nvPr/>
        </p:nvSpPr>
        <p:spPr>
          <a:xfrm>
            <a:off x="502919" y="693927"/>
            <a:ext cx="6492242" cy="660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2200">
                <a:solidFill>
                  <a:srgbClr val="F6FAFF"/>
                </a:solidFill>
                <a:latin typeface="Aptos Display"/>
                <a:ea typeface="Aptos Display"/>
                <a:cs typeface="Aptos Display"/>
                <a:sym typeface="Aptos Display"/>
              </a:defRPr>
            </a:lvl1pPr>
          </a:lstStyle>
          <a:p>
            <a:pPr/>
            <a:r>
              <a:t>Dark Factory is the execution, evidence, and governance layer for AI-assisted delivery</a:t>
            </a:r>
          </a:p>
        </p:txBody>
      </p:sp>
      <p:sp>
        <p:nvSpPr>
          <p:cNvPr id="98" name="Text 5"/>
          <p:cNvSpPr txBox="1"/>
          <p:nvPr/>
        </p:nvSpPr>
        <p:spPr>
          <a:xfrm>
            <a:off x="502919" y="1444498"/>
            <a:ext cx="5577842" cy="165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1100">
                <a:solidFill>
                  <a:srgbClr val="A3B8CC"/>
                </a:solidFill>
              </a:defRPr>
            </a:lvl1pPr>
          </a:lstStyle>
          <a:p>
            <a:pPr/>
            <a:r>
              <a:t>One system to scope work, run agents, prove outcomes, and retain delivery memory.</a:t>
            </a:r>
          </a:p>
        </p:txBody>
      </p:sp>
      <p:sp>
        <p:nvSpPr>
          <p:cNvPr id="99" name="Shape 6"/>
          <p:cNvSpPr/>
          <p:nvPr/>
        </p:nvSpPr>
        <p:spPr>
          <a:xfrm>
            <a:off x="1325880" y="2103120"/>
            <a:ext cx="2926080" cy="658369"/>
          </a:xfrm>
          <a:prstGeom prst="roundRect">
            <a:avLst>
              <a:gd name="adj" fmla="val 11111"/>
            </a:avLst>
          </a:prstGeom>
          <a:solidFill>
            <a:srgbClr val="0E2133"/>
          </a:solidFill>
          <a:ln w="10160">
            <a:solidFill>
              <a:srgbClr val="214057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00" name="Text 7"/>
          <p:cNvSpPr txBox="1"/>
          <p:nvPr/>
        </p:nvSpPr>
        <p:spPr>
          <a:xfrm>
            <a:off x="1453896" y="2230120"/>
            <a:ext cx="2670049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1300">
                <a:solidFill>
                  <a:srgbClr val="F6FAFF"/>
                </a:solidFill>
              </a:defRPr>
            </a:lvl1pPr>
          </a:lstStyle>
          <a:p>
            <a:pPr/>
            <a:r>
              <a:t>Control surface</a:t>
            </a:r>
          </a:p>
        </p:txBody>
      </p:sp>
      <p:sp>
        <p:nvSpPr>
          <p:cNvPr id="101" name="Text 8"/>
          <p:cNvSpPr txBox="1"/>
          <p:nvPr/>
        </p:nvSpPr>
        <p:spPr>
          <a:xfrm>
            <a:off x="1453896" y="2435351"/>
            <a:ext cx="2670049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1000">
                <a:solidFill>
                  <a:srgbClr val="A3B8CC"/>
                </a:solidFill>
              </a:defRPr>
            </a:lvl1pPr>
          </a:lstStyle>
          <a:p>
            <a:pPr/>
            <a:r>
              <a:t>CLI, prompts, acceptance criteria, playbooks, factory lanes</a:t>
            </a:r>
          </a:p>
        </p:txBody>
      </p:sp>
      <p:sp>
        <p:nvSpPr>
          <p:cNvPr id="102" name="Shape 9"/>
          <p:cNvSpPr/>
          <p:nvPr/>
        </p:nvSpPr>
        <p:spPr>
          <a:xfrm>
            <a:off x="2057400" y="2971800"/>
            <a:ext cx="3337560" cy="713232"/>
          </a:xfrm>
          <a:prstGeom prst="roundRect">
            <a:avLst>
              <a:gd name="adj" fmla="val 10256"/>
            </a:avLst>
          </a:prstGeom>
          <a:solidFill>
            <a:srgbClr val="0E2133"/>
          </a:solidFill>
          <a:ln w="10160">
            <a:solidFill>
              <a:srgbClr val="214057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03" name="Text 10"/>
          <p:cNvSpPr txBox="1"/>
          <p:nvPr/>
        </p:nvSpPr>
        <p:spPr>
          <a:xfrm>
            <a:off x="2185416" y="3098799"/>
            <a:ext cx="3081529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1300">
                <a:solidFill>
                  <a:srgbClr val="F6FAFF"/>
                </a:solidFill>
              </a:defRPr>
            </a:lvl1pPr>
          </a:lstStyle>
          <a:p>
            <a:pPr/>
            <a:r>
              <a:t>Execution layer</a:t>
            </a:r>
          </a:p>
        </p:txBody>
      </p:sp>
      <p:sp>
        <p:nvSpPr>
          <p:cNvPr id="104" name="Text 11"/>
          <p:cNvSpPr txBox="1"/>
          <p:nvPr/>
        </p:nvSpPr>
        <p:spPr>
          <a:xfrm>
            <a:off x="2185416" y="3407663"/>
            <a:ext cx="3081529" cy="152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1000">
                <a:solidFill>
                  <a:srgbClr val="A3B8CC"/>
                </a:solidFill>
              </a:defRPr>
            </a:lvl1pPr>
          </a:lstStyle>
          <a:p>
            <a:pPr/>
            <a:r>
              <a:t>agent runs, repo changes, tests, remote execution</a:t>
            </a:r>
          </a:p>
        </p:txBody>
      </p:sp>
      <p:sp>
        <p:nvSpPr>
          <p:cNvPr id="105" name="Shape 12"/>
          <p:cNvSpPr/>
          <p:nvPr/>
        </p:nvSpPr>
        <p:spPr>
          <a:xfrm>
            <a:off x="2788920" y="3886200"/>
            <a:ext cx="3840480" cy="731520"/>
          </a:xfrm>
          <a:prstGeom prst="roundRect">
            <a:avLst>
              <a:gd name="adj" fmla="val 10000"/>
            </a:avLst>
          </a:prstGeom>
          <a:solidFill>
            <a:srgbClr val="12263A"/>
          </a:solidFill>
          <a:ln w="15240">
            <a:solidFill>
              <a:srgbClr val="22D7F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06" name="Text 13"/>
          <p:cNvSpPr txBox="1"/>
          <p:nvPr/>
        </p:nvSpPr>
        <p:spPr>
          <a:xfrm>
            <a:off x="2916935" y="4013200"/>
            <a:ext cx="3584449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1300">
                <a:solidFill>
                  <a:srgbClr val="F6FAFF"/>
                </a:solidFill>
              </a:defRPr>
            </a:lvl1pPr>
          </a:lstStyle>
          <a:p>
            <a:pPr/>
            <a:r>
              <a:t>Trust layer</a:t>
            </a:r>
          </a:p>
        </p:txBody>
      </p:sp>
      <p:sp>
        <p:nvSpPr>
          <p:cNvPr id="107" name="Text 14"/>
          <p:cNvSpPr txBox="1"/>
          <p:nvPr/>
        </p:nvSpPr>
        <p:spPr>
          <a:xfrm>
            <a:off x="2916935" y="4331207"/>
            <a:ext cx="3584449" cy="152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1000">
                <a:solidFill>
                  <a:srgbClr val="A3B8CC"/>
                </a:solidFill>
              </a:defRPr>
            </a:lvl1pPr>
          </a:lstStyle>
          <a:p>
            <a:pPr/>
            <a:r>
              <a:t>evidence, approvals, telemetry, audit trail, policy</a:t>
            </a:r>
          </a:p>
        </p:txBody>
      </p:sp>
      <p:sp>
        <p:nvSpPr>
          <p:cNvPr id="108" name="Text 15"/>
          <p:cNvSpPr txBox="1"/>
          <p:nvPr/>
        </p:nvSpPr>
        <p:spPr>
          <a:xfrm>
            <a:off x="7726680" y="4417060"/>
            <a:ext cx="338328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800">
                <a:solidFill>
                  <a:srgbClr val="22D7F8"/>
                </a:solidFill>
              </a:defRPr>
            </a:lvl1pPr>
          </a:lstStyle>
          <a:p>
            <a:pPr/>
            <a:r>
              <a:t>First wedge: governed delivery in one repo or one factory lane.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0"/>
          <p:cNvSpPr/>
          <p:nvPr/>
        </p:nvSpPr>
        <p:spPr>
          <a:xfrm>
            <a:off x="502919" y="292608"/>
            <a:ext cx="201169" cy="22861"/>
          </a:xfrm>
          <a:prstGeom prst="rect">
            <a:avLst/>
          </a:prstGeom>
          <a:solidFill>
            <a:srgbClr val="22D7F8"/>
          </a:solidFill>
          <a:ln w="12700">
            <a:solidFill>
              <a:srgbClr val="22D7F8">
                <a:alpha val="0"/>
              </a:srgbClr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11" name="Text 1"/>
          <p:cNvSpPr txBox="1"/>
          <p:nvPr/>
        </p:nvSpPr>
        <p:spPr>
          <a:xfrm>
            <a:off x="11064240" y="229108"/>
            <a:ext cx="73152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b="1" sz="700">
                <a:solidFill>
                  <a:srgbClr val="22D7F8"/>
                </a:solidFill>
              </a:defRPr>
            </a:lvl1pPr>
          </a:lstStyle>
          <a:p>
            <a:pPr/>
            <a:r>
              <a:t>DARK FACTORY</a:t>
            </a:r>
          </a:p>
        </p:txBody>
      </p:sp>
      <p:sp>
        <p:nvSpPr>
          <p:cNvPr id="112" name="Text 2"/>
          <p:cNvSpPr txBox="1"/>
          <p:nvPr/>
        </p:nvSpPr>
        <p:spPr>
          <a:xfrm>
            <a:off x="11841480" y="6511036"/>
            <a:ext cx="164593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700">
                <a:solidFill>
                  <a:srgbClr val="6F859A"/>
                </a:solidFill>
              </a:defRPr>
            </a:lvl1pPr>
          </a:lstStyle>
          <a:p>
            <a:r>
              <a:t>7</a:t>
            </a:r>
          </a:p>
        </p:txBody>
      </p:sp>
      <p:sp>
        <p:nvSpPr>
          <p:cNvPr id="113" name="Text 3"/>
          <p:cNvSpPr txBox="1"/>
          <p:nvPr/>
        </p:nvSpPr>
        <p:spPr>
          <a:xfrm>
            <a:off x="502920" y="503427"/>
            <a:ext cx="1920240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800">
                <a:solidFill>
                  <a:srgbClr val="22D7F8"/>
                </a:solidFill>
              </a:defRPr>
            </a:lvl1pPr>
          </a:lstStyle>
          <a:p>
            <a:pPr/>
            <a:r>
              <a:rPr sz="1100" b="1">
                <a:solidFill>
                  <a:srgbClr val="16E0FF"/>
                </a:solidFill>
              </a:rPr>
              <a:t>WHY THIS COMPOUNDS</a:t>
            </a:r>
          </a:p>
        </p:txBody>
      </p:sp>
      <p:sp>
        <p:nvSpPr>
          <p:cNvPr id="114" name="Text 4"/>
          <p:cNvSpPr txBox="1"/>
          <p:nvPr/>
        </p:nvSpPr>
        <p:spPr>
          <a:xfrm>
            <a:off x="502919" y="630427"/>
            <a:ext cx="5120642" cy="787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2600">
                <a:solidFill>
                  <a:srgbClr val="F6FAFF"/>
                </a:solidFill>
                <a:latin typeface="Aptos Display"/>
                <a:ea typeface="Aptos Display"/>
                <a:cs typeface="Aptos Display"/>
                <a:sym typeface="Aptos Display"/>
              </a:defRPr>
            </a:lvl1pPr>
          </a:lstStyle>
          <a:p>
            <a:pPr/>
            <a:r>
              <a:rPr sz="2400" b="1">
                <a:solidFill>
                  <a:srgbClr val="F2F6FA"/>
                </a:solidFill>
              </a:rPr>
              <a:t>The product and production system improve together.</a:t>
            </a:r>
          </a:p>
        </p:txBody>
      </p:sp>
      <p:sp>
        <p:nvSpPr>
          <p:cNvPr id="115" name="Text 5"/>
          <p:cNvSpPr txBox="1"/>
          <p:nvPr/>
        </p:nvSpPr>
        <p:spPr>
          <a:xfrm>
            <a:off x="541717" y="1559559"/>
            <a:ext cx="5669281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1100">
                <a:solidFill>
                  <a:srgbClr val="A3B8CC"/>
                </a:solidFill>
              </a:defRPr>
            </a:lvl1pPr>
          </a:lstStyle>
          <a:p>
            <a:pPr/>
            <a:r>
              <a:rPr sz="1250" b="0">
                <a:solidFill>
                  <a:srgbClr val="A9B7C8"/>
                </a:solidFill>
              </a:rPr>
              <a:t>Each real delivery captures evidence, patterns, and feedback that improve the system itself.</a:t>
            </a:r>
          </a:p>
        </p:txBody>
      </p:sp>
      <p:sp>
        <p:nvSpPr>
          <p:cNvPr id="116" name="Text 6"/>
          <p:cNvSpPr txBox="1"/>
          <p:nvPr/>
        </p:nvSpPr>
        <p:spPr>
          <a:xfrm>
            <a:off x="749807" y="2829306"/>
            <a:ext cx="3291842" cy="10165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3" tIns="253" rIns="253" bIns="253" anchor="ctr">
            <a:spAutoFit/>
          </a:bodyPr>
          <a:lstStyle/>
          <a:p>
            <a:pPr marL="192786" indent="-192786">
              <a:buSzPct val="100000"/>
              <a:buChar char="•"/>
              <a:defRPr sz="1300">
                <a:solidFill>
                  <a:srgbClr val="F6FAFF"/>
                </a:solidFill>
              </a:defRPr>
            </a:pPr>
            <a:r>
              <a:rPr sz="1550" b="0">
                <a:solidFill>
                  <a:srgbClr val="F2F6FA"/>
                </a:solidFill>
              </a:rPr>
              <a:t>Evidence from each run</a:t>
            </a:r>
          </a:p>
          <a:p>
            <a:pPr marL="192786" indent="-192786">
              <a:buSzPct val="100000"/>
              <a:buChar char="•"/>
              <a:defRPr sz="1300">
                <a:solidFill>
                  <a:srgbClr val="F6FAFF"/>
                </a:solidFill>
              </a:defRPr>
            </a:pPr>
            <a:r>
              <a:rPr sz="1550" b="0">
                <a:solidFill>
                  <a:srgbClr val="F2F6FA"/>
                </a:solidFill>
              </a:rPr>
              <a:t>Reusable delivery patterns</a:t>
            </a:r>
          </a:p>
          <a:p>
            <a:pPr marL="192786" indent="-192786">
              <a:buSzPct val="100000"/>
              <a:buChar char="•"/>
              <a:defRPr sz="1300">
                <a:solidFill>
                  <a:srgbClr val="F6FAFF"/>
                </a:solidFill>
              </a:defRPr>
            </a:pPr>
            <a:r>
              <a:rPr sz="1550" b="0">
                <a:solidFill>
                  <a:srgbClr val="F2F6FA"/>
                </a:solidFill>
              </a:rPr>
              <a:t>Operational feedback loops</a:t>
            </a:r>
          </a:p>
          <a:p>
            <a:pPr marL="192786" indent="-192786">
              <a:buSzPct val="100000"/>
              <a:buChar char="•"/>
              <a:defRPr sz="1300">
                <a:solidFill>
                  <a:srgbClr val="F6FAFF"/>
                </a:solidFill>
              </a:defRPr>
            </a:pPr>
            <a:r>
              <a:rPr sz="1550" b="0">
                <a:solidFill>
                  <a:srgbClr val="F2F6FA"/>
                </a:solidFill>
              </a:rPr>
              <a:t>Validated decisions retained</a:t>
            </a:r>
          </a:p>
          <a:p>
            <a:pPr marL="192786" indent="-192786">
              <a:buSzPct val="100000"/>
              <a:buChar char="•"/>
              <a:defRPr sz="1300">
                <a:solidFill>
                  <a:srgbClr val="F6FAFF"/>
                </a:solidFill>
              </a:defRPr>
            </a:pPr>
            <a:r>
              <a:rPr sz="1550" b="0">
                <a:solidFill>
                  <a:srgbClr val="F2F6FA"/>
                </a:solidFill>
              </a:rPr>
              <a:t>Future work shaped by memory</a:t>
            </a:r>
          </a:p>
        </p:txBody>
      </p:sp>
      <p:sp>
        <p:nvSpPr>
          <p:cNvPr id="117" name="Shape 7"/>
          <p:cNvSpPr/>
          <p:nvPr/>
        </p:nvSpPr>
        <p:spPr>
          <a:xfrm>
            <a:off x="6080759" y="2121407"/>
            <a:ext cx="2468881" cy="566929"/>
          </a:xfrm>
          <a:prstGeom prst="roundRect">
            <a:avLst>
              <a:gd name="adj" fmla="val 12903"/>
            </a:avLst>
          </a:prstGeom>
          <a:solidFill>
            <a:srgbClr val="0E2133"/>
          </a:solidFill>
          <a:ln w="10160">
            <a:solidFill>
              <a:srgbClr val="214057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18" name="Text 8"/>
          <p:cNvSpPr txBox="1"/>
          <p:nvPr/>
        </p:nvSpPr>
        <p:spPr>
          <a:xfrm>
            <a:off x="6208776" y="2248408"/>
            <a:ext cx="2212849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1300">
                <a:solidFill>
                  <a:srgbClr val="F6FAFF"/>
                </a:solidFill>
              </a:defRPr>
            </a:lvl1pPr>
          </a:lstStyle>
          <a:p>
            <a:pPr/>
            <a:r>
              <a:rPr sz="1450" b="1">
                <a:solidFill>
                  <a:srgbClr val="F2F6FA"/>
                </a:solidFill>
              </a:rPr>
              <a:t>Faster future delivery</a:t>
            </a:r>
          </a:p>
        </p:txBody>
      </p:sp>
      <p:sp>
        <p:nvSpPr>
          <p:cNvPr id="119" name="Text 9"/>
          <p:cNvSpPr txBox="1"/>
          <p:nvPr/>
        </p:nvSpPr>
        <p:spPr>
          <a:xfrm>
            <a:off x="6208776" y="2407919"/>
            <a:ext cx="2212849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1000">
                <a:solidFill>
                  <a:srgbClr val="A3B8CC"/>
                </a:solidFill>
              </a:defRPr>
            </a:lvl1pPr>
          </a:lstStyle>
          <a:p>
            <a:pPr/>
            <a:r>
              <a:rPr sz="1050" b="0">
                <a:solidFill>
                  <a:srgbClr val="A9B7C8"/>
                </a:solidFill>
              </a:rPr>
              <a:t>Less rediscovery. More repeatability.</a:t>
            </a:r>
          </a:p>
        </p:txBody>
      </p:sp>
      <p:sp>
        <p:nvSpPr>
          <p:cNvPr id="120" name="Shape 10"/>
          <p:cNvSpPr/>
          <p:nvPr/>
        </p:nvSpPr>
        <p:spPr>
          <a:xfrm>
            <a:off x="6080759" y="2907792"/>
            <a:ext cx="2468881" cy="640081"/>
          </a:xfrm>
          <a:prstGeom prst="roundRect">
            <a:avLst>
              <a:gd name="adj" fmla="val 11429"/>
            </a:avLst>
          </a:prstGeom>
          <a:solidFill>
            <a:srgbClr val="0E2133"/>
          </a:solidFill>
          <a:ln w="10160">
            <a:solidFill>
              <a:srgbClr val="214057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21" name="Text 11"/>
          <p:cNvSpPr txBox="1"/>
          <p:nvPr/>
        </p:nvSpPr>
        <p:spPr>
          <a:xfrm>
            <a:off x="6208776" y="3034792"/>
            <a:ext cx="2212849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1300">
                <a:solidFill>
                  <a:srgbClr val="F6FAFF"/>
                </a:solidFill>
              </a:defRPr>
            </a:lvl1pPr>
          </a:lstStyle>
          <a:p>
            <a:pPr/>
            <a:r>
              <a:rPr sz="1450" b="1">
                <a:solidFill>
                  <a:srgbClr val="F2F6FA"/>
                </a:solidFill>
              </a:rPr>
              <a:t>Lower delivery risk</a:t>
            </a:r>
          </a:p>
        </p:txBody>
      </p:sp>
      <p:sp>
        <p:nvSpPr>
          <p:cNvPr id="122" name="Text 12"/>
          <p:cNvSpPr txBox="1"/>
          <p:nvPr/>
        </p:nvSpPr>
        <p:spPr>
          <a:xfrm>
            <a:off x="6208776" y="3230880"/>
            <a:ext cx="2212849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1000">
                <a:solidFill>
                  <a:srgbClr val="A3B8CC"/>
                </a:solidFill>
              </a:defRPr>
            </a:lvl1pPr>
          </a:lstStyle>
          <a:p>
            <a:pPr/>
            <a:r>
              <a:rPr sz="1050" b="0">
                <a:solidFill>
                  <a:srgbClr val="A9B7C8"/>
                </a:solidFill>
              </a:rPr>
              <a:t>Evidence, constraints, and prior decisions stay attached.</a:t>
            </a:r>
          </a:p>
        </p:txBody>
      </p:sp>
      <p:sp>
        <p:nvSpPr>
          <p:cNvPr id="123" name="Shape 13"/>
          <p:cNvSpPr/>
          <p:nvPr/>
        </p:nvSpPr>
        <p:spPr>
          <a:xfrm>
            <a:off x="6080759" y="3767328"/>
            <a:ext cx="2468881" cy="685801"/>
          </a:xfrm>
          <a:prstGeom prst="roundRect">
            <a:avLst>
              <a:gd name="adj" fmla="val 10667"/>
            </a:avLst>
          </a:prstGeom>
          <a:solidFill>
            <a:srgbClr val="12263A"/>
          </a:solidFill>
          <a:ln w="15240">
            <a:solidFill>
              <a:srgbClr val="22D7F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24" name="Text 14"/>
          <p:cNvSpPr txBox="1"/>
          <p:nvPr/>
        </p:nvSpPr>
        <p:spPr>
          <a:xfrm>
            <a:off x="6208776" y="3894327"/>
            <a:ext cx="2212849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1300">
                <a:solidFill>
                  <a:srgbClr val="F6FAFF"/>
                </a:solidFill>
              </a:defRPr>
            </a:lvl1pPr>
          </a:lstStyle>
          <a:p>
            <a:pPr/>
            <a:r>
              <a:rPr sz="1450" b="1">
                <a:solidFill>
                  <a:srgbClr val="F2F6FA"/>
                </a:solidFill>
              </a:rPr>
              <a:t>Optimisation through use</a:t>
            </a:r>
          </a:p>
        </p:txBody>
      </p:sp>
      <p:sp>
        <p:nvSpPr>
          <p:cNvPr id="125" name="Text 15"/>
          <p:cNvSpPr txBox="1"/>
          <p:nvPr/>
        </p:nvSpPr>
        <p:spPr>
          <a:xfrm>
            <a:off x="6208776" y="4113276"/>
            <a:ext cx="2212849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1000">
                <a:solidFill>
                  <a:srgbClr val="A3B8CC"/>
                </a:solidFill>
              </a:defRPr>
            </a:lvl1pPr>
          </a:lstStyle>
          <a:p>
            <a:pPr/>
            <a:r>
              <a:rPr sz="1030" b="0">
                <a:solidFill>
                  <a:srgbClr val="A9B7C8"/>
                </a:solidFill>
              </a:rPr>
              <a:t>Telemetry and outcomes become reusable operating knowledge.</a:t>
            </a:r>
          </a:p>
        </p:txBody>
      </p:sp>
      <p:sp>
        <p:nvSpPr>
          <p:cNvPr id="126" name="Shape 16"/>
          <p:cNvSpPr/>
          <p:nvPr/>
        </p:nvSpPr>
        <p:spPr>
          <a:xfrm>
            <a:off x="530351" y="5440679"/>
            <a:ext cx="5532122" cy="201169"/>
          </a:xfrm>
          <a:prstGeom prst="roundRect">
            <a:avLst>
              <a:gd name="adj" fmla="val 22727"/>
            </a:avLst>
          </a:prstGeom>
          <a:solidFill>
            <a:srgbClr val="07131F"/>
          </a:solidFill>
          <a:ln w="12700">
            <a:solidFill>
              <a:srgbClr val="22D7F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27" name="Text 17"/>
          <p:cNvSpPr txBox="1"/>
          <p:nvPr/>
        </p:nvSpPr>
        <p:spPr>
          <a:xfrm>
            <a:off x="640079" y="5468619"/>
            <a:ext cx="5312666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800">
                <a:solidFill>
                  <a:srgbClr val="22D7F8"/>
                </a:solidFill>
              </a:defRPr>
            </a:lvl1pPr>
          </a:lstStyle>
          <a:p>
            <a:pPr/>
            <a:r>
              <a:rPr sz="1000" b="0">
                <a:solidFill>
                  <a:srgbClr val="16E0FF"/>
                </a:solidFill>
              </a:rPr>
              <a:t>Each shipped slice strengthens the system behind the product.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0"/>
          <p:cNvSpPr/>
          <p:nvPr/>
        </p:nvSpPr>
        <p:spPr>
          <a:xfrm>
            <a:off x="502919" y="292608"/>
            <a:ext cx="201169" cy="22861"/>
          </a:xfrm>
          <a:prstGeom prst="rect">
            <a:avLst/>
          </a:prstGeom>
          <a:solidFill>
            <a:srgbClr val="22D7F8"/>
          </a:solidFill>
          <a:ln w="12700">
            <a:solidFill>
              <a:srgbClr val="22D7F8">
                <a:alpha val="0"/>
              </a:srgbClr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30" name="Text 1"/>
          <p:cNvSpPr txBox="1"/>
          <p:nvPr/>
        </p:nvSpPr>
        <p:spPr>
          <a:xfrm>
            <a:off x="11064240" y="229108"/>
            <a:ext cx="73152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b="1" sz="700">
                <a:solidFill>
                  <a:srgbClr val="22D7F8"/>
                </a:solidFill>
              </a:defRPr>
            </a:lvl1pPr>
          </a:lstStyle>
          <a:p>
            <a:pPr/>
            <a:r>
              <a:t>DARK FACTORY</a:t>
            </a:r>
          </a:p>
        </p:txBody>
      </p:sp>
      <p:sp>
        <p:nvSpPr>
          <p:cNvPr id="131" name="Text 2"/>
          <p:cNvSpPr txBox="1"/>
          <p:nvPr/>
        </p:nvSpPr>
        <p:spPr>
          <a:xfrm>
            <a:off x="11841480" y="6511036"/>
            <a:ext cx="164593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700">
                <a:solidFill>
                  <a:srgbClr val="6F859A"/>
                </a:solidFill>
              </a:defRPr>
            </a:lvl1pPr>
          </a:lstStyle>
          <a:p>
            <a:r>
              <a:t>8</a:t>
            </a:r>
          </a:p>
        </p:txBody>
      </p:sp>
      <p:sp>
        <p:nvSpPr>
          <p:cNvPr id="132" name="Text 3"/>
          <p:cNvSpPr txBox="1"/>
          <p:nvPr/>
        </p:nvSpPr>
        <p:spPr>
          <a:xfrm>
            <a:off x="502920" y="503427"/>
            <a:ext cx="1920240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800">
                <a:solidFill>
                  <a:srgbClr val="22D7F8"/>
                </a:solidFill>
              </a:defRPr>
            </a:lvl1pPr>
          </a:lstStyle>
          <a:p>
            <a:pPr/>
            <a:r>
              <a:t>PROOF</a:t>
            </a:r>
          </a:p>
        </p:txBody>
      </p:sp>
      <p:sp>
        <p:nvSpPr>
          <p:cNvPr id="133" name="Text 4"/>
          <p:cNvSpPr txBox="1"/>
          <p:nvPr/>
        </p:nvSpPr>
        <p:spPr>
          <a:xfrm>
            <a:off x="502919" y="827277"/>
            <a:ext cx="5760722" cy="393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2600">
                <a:solidFill>
                  <a:srgbClr val="F6FAFF"/>
                </a:solidFill>
                <a:latin typeface="Aptos Display"/>
                <a:ea typeface="Aptos Display"/>
                <a:cs typeface="Aptos Display"/>
                <a:sym typeface="Aptos Display"/>
              </a:defRPr>
            </a:lvl1pPr>
          </a:lstStyle>
          <a:p>
            <a:pPr/>
            <a:r>
              <a:t>Live delivery proof exists today</a:t>
            </a:r>
          </a:p>
        </p:txBody>
      </p:sp>
      <p:sp>
        <p:nvSpPr>
          <p:cNvPr id="134" name="Text 5"/>
          <p:cNvSpPr txBox="1"/>
          <p:nvPr/>
        </p:nvSpPr>
        <p:spPr>
          <a:xfrm>
            <a:off x="502919" y="1444498"/>
            <a:ext cx="5852162" cy="165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1100">
                <a:solidFill>
                  <a:srgbClr val="A3B8CC"/>
                </a:solidFill>
              </a:defRPr>
            </a:lvl1pPr>
          </a:lstStyle>
          <a:p>
            <a:pPr/>
            <a:r>
              <a:t>Key parts of the model are already operating in practice.</a:t>
            </a:r>
          </a:p>
        </p:txBody>
      </p:sp>
      <p:sp>
        <p:nvSpPr>
          <p:cNvPr id="135" name="Shape 6"/>
          <p:cNvSpPr/>
          <p:nvPr/>
        </p:nvSpPr>
        <p:spPr>
          <a:xfrm>
            <a:off x="777240" y="2286000"/>
            <a:ext cx="2011680" cy="713232"/>
          </a:xfrm>
          <a:prstGeom prst="roundRect">
            <a:avLst>
              <a:gd name="adj" fmla="val 10256"/>
            </a:avLst>
          </a:prstGeom>
          <a:solidFill>
            <a:srgbClr val="0E2133"/>
          </a:solidFill>
          <a:ln w="10160">
            <a:solidFill>
              <a:srgbClr val="214057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36" name="Text 7"/>
          <p:cNvSpPr txBox="1"/>
          <p:nvPr/>
        </p:nvSpPr>
        <p:spPr>
          <a:xfrm>
            <a:off x="905256" y="2311399"/>
            <a:ext cx="1755648" cy="406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1300">
                <a:solidFill>
                  <a:srgbClr val="F6FAFF"/>
                </a:solidFill>
              </a:defRPr>
            </a:lvl1pPr>
          </a:lstStyle>
          <a:p>
            <a:pPr/>
            <a:r>
              <a:t>Engineering factory workflow</a:t>
            </a:r>
          </a:p>
        </p:txBody>
      </p:sp>
      <p:sp>
        <p:nvSpPr>
          <p:cNvPr id="137" name="Text 8"/>
          <p:cNvSpPr txBox="1"/>
          <p:nvPr/>
        </p:nvSpPr>
        <p:spPr>
          <a:xfrm>
            <a:off x="905256" y="2721864"/>
            <a:ext cx="1755648" cy="152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1000">
                <a:solidFill>
                  <a:srgbClr val="A3B8CC"/>
                </a:solidFill>
              </a:defRPr>
            </a:lvl1pPr>
          </a:lstStyle>
          <a:p>
            <a:pPr/>
            <a:r>
              <a:t>real delivery in use</a:t>
            </a:r>
          </a:p>
        </p:txBody>
      </p:sp>
      <p:sp>
        <p:nvSpPr>
          <p:cNvPr id="138" name="Shape 9"/>
          <p:cNvSpPr/>
          <p:nvPr/>
        </p:nvSpPr>
        <p:spPr>
          <a:xfrm>
            <a:off x="2971800" y="2286000"/>
            <a:ext cx="2103121" cy="713232"/>
          </a:xfrm>
          <a:prstGeom prst="roundRect">
            <a:avLst>
              <a:gd name="adj" fmla="val 10256"/>
            </a:avLst>
          </a:prstGeom>
          <a:solidFill>
            <a:srgbClr val="0E2133"/>
          </a:solidFill>
          <a:ln w="10160">
            <a:solidFill>
              <a:srgbClr val="214057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39" name="Text 10"/>
          <p:cNvSpPr txBox="1"/>
          <p:nvPr/>
        </p:nvSpPr>
        <p:spPr>
          <a:xfrm>
            <a:off x="3099816" y="2311399"/>
            <a:ext cx="1847089" cy="406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1300">
                <a:solidFill>
                  <a:srgbClr val="F6FAFF"/>
                </a:solidFill>
              </a:defRPr>
            </a:lvl1pPr>
          </a:lstStyle>
          <a:p>
            <a:pPr/>
            <a:r>
              <a:t>Prompt / run / evidence trail</a:t>
            </a:r>
          </a:p>
        </p:txBody>
      </p:sp>
      <p:sp>
        <p:nvSpPr>
          <p:cNvPr id="140" name="Text 11"/>
          <p:cNvSpPr txBox="1"/>
          <p:nvPr/>
        </p:nvSpPr>
        <p:spPr>
          <a:xfrm>
            <a:off x="3099816" y="2721864"/>
            <a:ext cx="1847089" cy="152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1000">
                <a:solidFill>
                  <a:srgbClr val="A3B8CC"/>
                </a:solidFill>
              </a:defRPr>
            </a:lvl1pPr>
          </a:lstStyle>
          <a:p>
            <a:pPr/>
            <a:r>
              <a:t>traceable by change</a:t>
            </a:r>
          </a:p>
        </p:txBody>
      </p:sp>
      <p:sp>
        <p:nvSpPr>
          <p:cNvPr id="141" name="Shape 12"/>
          <p:cNvSpPr/>
          <p:nvPr/>
        </p:nvSpPr>
        <p:spPr>
          <a:xfrm>
            <a:off x="5394959" y="2286000"/>
            <a:ext cx="2103121" cy="713232"/>
          </a:xfrm>
          <a:prstGeom prst="roundRect">
            <a:avLst>
              <a:gd name="adj" fmla="val 10256"/>
            </a:avLst>
          </a:prstGeom>
          <a:solidFill>
            <a:srgbClr val="0E2133"/>
          </a:solidFill>
          <a:ln w="10160">
            <a:solidFill>
              <a:srgbClr val="214057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42" name="Text 13"/>
          <p:cNvSpPr txBox="1"/>
          <p:nvPr/>
        </p:nvSpPr>
        <p:spPr>
          <a:xfrm>
            <a:off x="5522976" y="2412999"/>
            <a:ext cx="1847089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1300">
                <a:solidFill>
                  <a:srgbClr val="F6FAFF"/>
                </a:solidFill>
              </a:defRPr>
            </a:lvl1pPr>
          </a:lstStyle>
          <a:p>
            <a:pPr/>
            <a:r>
              <a:t>PR-level reporting</a:t>
            </a:r>
          </a:p>
        </p:txBody>
      </p:sp>
      <p:sp>
        <p:nvSpPr>
          <p:cNvPr id="143" name="Text 14"/>
          <p:cNvSpPr txBox="1"/>
          <p:nvPr/>
        </p:nvSpPr>
        <p:spPr>
          <a:xfrm>
            <a:off x="5522976" y="2721864"/>
            <a:ext cx="1847089" cy="152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1000">
                <a:solidFill>
                  <a:srgbClr val="A3B8CC"/>
                </a:solidFill>
              </a:defRPr>
            </a:lvl1pPr>
          </a:lstStyle>
          <a:p>
            <a:pPr/>
            <a:r>
              <a:t>human-readable proof</a:t>
            </a:r>
          </a:p>
        </p:txBody>
      </p:sp>
      <p:sp>
        <p:nvSpPr>
          <p:cNvPr id="144" name="Shape 15"/>
          <p:cNvSpPr/>
          <p:nvPr/>
        </p:nvSpPr>
        <p:spPr>
          <a:xfrm>
            <a:off x="7818119" y="2286000"/>
            <a:ext cx="2423161" cy="713232"/>
          </a:xfrm>
          <a:prstGeom prst="roundRect">
            <a:avLst>
              <a:gd name="adj" fmla="val 10256"/>
            </a:avLst>
          </a:prstGeom>
          <a:solidFill>
            <a:srgbClr val="0E2133"/>
          </a:solidFill>
          <a:ln w="10160">
            <a:solidFill>
              <a:srgbClr val="214057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45" name="Text 16"/>
          <p:cNvSpPr txBox="1"/>
          <p:nvPr/>
        </p:nvSpPr>
        <p:spPr>
          <a:xfrm>
            <a:off x="7946135" y="2311399"/>
            <a:ext cx="2167129" cy="406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1300">
                <a:solidFill>
                  <a:srgbClr val="F6FAFF"/>
                </a:solidFill>
              </a:defRPr>
            </a:lvl1pPr>
          </a:lstStyle>
          <a:p>
            <a:pPr/>
            <a:r>
              <a:t>Model, reasoning, token, time, and cost</a:t>
            </a:r>
          </a:p>
        </p:txBody>
      </p:sp>
      <p:sp>
        <p:nvSpPr>
          <p:cNvPr id="146" name="Text 17"/>
          <p:cNvSpPr txBox="1"/>
          <p:nvPr/>
        </p:nvSpPr>
        <p:spPr>
          <a:xfrm>
            <a:off x="7946135" y="2721864"/>
            <a:ext cx="2167129" cy="152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1000">
                <a:solidFill>
                  <a:srgbClr val="A3B8CC"/>
                </a:solidFill>
              </a:defRPr>
            </a:lvl1pPr>
          </a:lstStyle>
          <a:p>
            <a:pPr/>
            <a:r>
              <a:t>telemetry built in</a:t>
            </a:r>
          </a:p>
        </p:txBody>
      </p:sp>
      <p:sp>
        <p:nvSpPr>
          <p:cNvPr id="147" name="Shape 18"/>
          <p:cNvSpPr/>
          <p:nvPr/>
        </p:nvSpPr>
        <p:spPr>
          <a:xfrm>
            <a:off x="1737360" y="3657600"/>
            <a:ext cx="2194561" cy="731520"/>
          </a:xfrm>
          <a:prstGeom prst="roundRect">
            <a:avLst>
              <a:gd name="adj" fmla="val 10000"/>
            </a:avLst>
          </a:prstGeom>
          <a:solidFill>
            <a:srgbClr val="0E2133"/>
          </a:solidFill>
          <a:ln w="10160">
            <a:solidFill>
              <a:srgbClr val="214057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48" name="Text 19"/>
          <p:cNvSpPr txBox="1"/>
          <p:nvPr/>
        </p:nvSpPr>
        <p:spPr>
          <a:xfrm>
            <a:off x="1865376" y="3784600"/>
            <a:ext cx="1938529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1300">
                <a:solidFill>
                  <a:srgbClr val="F6FAFF"/>
                </a:solidFill>
              </a:defRPr>
            </a:lvl1pPr>
          </a:lstStyle>
          <a:p>
            <a:pPr/>
            <a:r>
              <a:t>Early remote repo proof</a:t>
            </a:r>
          </a:p>
        </p:txBody>
      </p:sp>
      <p:sp>
        <p:nvSpPr>
          <p:cNvPr id="149" name="Text 20"/>
          <p:cNvSpPr txBox="1"/>
          <p:nvPr/>
        </p:nvSpPr>
        <p:spPr>
          <a:xfrm>
            <a:off x="1865376" y="4102607"/>
            <a:ext cx="1938529" cy="152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1000">
                <a:solidFill>
                  <a:srgbClr val="A3B8CC"/>
                </a:solidFill>
              </a:defRPr>
            </a:lvl1pPr>
          </a:lstStyle>
          <a:p>
            <a:pPr/>
            <a:r>
              <a:t>beyond local coding</a:t>
            </a:r>
          </a:p>
        </p:txBody>
      </p:sp>
      <p:sp>
        <p:nvSpPr>
          <p:cNvPr id="150" name="Shape 21"/>
          <p:cNvSpPr/>
          <p:nvPr/>
        </p:nvSpPr>
        <p:spPr>
          <a:xfrm>
            <a:off x="4343400" y="3657600"/>
            <a:ext cx="2514600" cy="731520"/>
          </a:xfrm>
          <a:prstGeom prst="roundRect">
            <a:avLst>
              <a:gd name="adj" fmla="val 10000"/>
            </a:avLst>
          </a:prstGeom>
          <a:solidFill>
            <a:srgbClr val="0E2133"/>
          </a:solidFill>
          <a:ln w="10160">
            <a:solidFill>
              <a:srgbClr val="214057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51" name="Text 22"/>
          <p:cNvSpPr txBox="1"/>
          <p:nvPr/>
        </p:nvSpPr>
        <p:spPr>
          <a:xfrm>
            <a:off x="4471415" y="3683000"/>
            <a:ext cx="2258569" cy="406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1300">
                <a:solidFill>
                  <a:srgbClr val="F6FAFF"/>
                </a:solidFill>
              </a:defRPr>
            </a:lvl1pPr>
          </a:lstStyle>
          <a:p>
            <a:pPr/>
            <a:r>
              <a:t>Cross-functional handoff proof</a:t>
            </a:r>
          </a:p>
        </p:txBody>
      </p:sp>
      <p:sp>
        <p:nvSpPr>
          <p:cNvPr id="152" name="Text 23"/>
          <p:cNvSpPr txBox="1"/>
          <p:nvPr/>
        </p:nvSpPr>
        <p:spPr>
          <a:xfrm>
            <a:off x="4471415" y="4102607"/>
            <a:ext cx="2258569" cy="152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1000">
                <a:solidFill>
                  <a:srgbClr val="A3B8CC"/>
                </a:solidFill>
              </a:defRPr>
            </a:lvl1pPr>
          </a:lstStyle>
          <a:p>
            <a:pPr/>
            <a:r>
              <a:t>early workflow extension</a:t>
            </a:r>
          </a:p>
        </p:txBody>
      </p:sp>
      <p:sp>
        <p:nvSpPr>
          <p:cNvPr id="153" name="Shape 24"/>
          <p:cNvSpPr/>
          <p:nvPr/>
        </p:nvSpPr>
        <p:spPr>
          <a:xfrm>
            <a:off x="7315200" y="3657600"/>
            <a:ext cx="1965961" cy="731520"/>
          </a:xfrm>
          <a:prstGeom prst="roundRect">
            <a:avLst>
              <a:gd name="adj" fmla="val 10000"/>
            </a:avLst>
          </a:prstGeom>
          <a:solidFill>
            <a:srgbClr val="12263A"/>
          </a:solidFill>
          <a:ln w="15240">
            <a:solidFill>
              <a:srgbClr val="22D7F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54" name="Text 25"/>
          <p:cNvSpPr txBox="1"/>
          <p:nvPr/>
        </p:nvSpPr>
        <p:spPr>
          <a:xfrm>
            <a:off x="7443216" y="3683000"/>
            <a:ext cx="1709929" cy="406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1300">
                <a:solidFill>
                  <a:srgbClr val="F6FAFF"/>
                </a:solidFill>
              </a:defRPr>
            </a:lvl1pPr>
          </a:lstStyle>
          <a:p>
            <a:pPr/>
            <a:r>
              <a:t>CLI-first operator flow</a:t>
            </a:r>
          </a:p>
        </p:txBody>
      </p:sp>
      <p:sp>
        <p:nvSpPr>
          <p:cNvPr id="155" name="Text 26"/>
          <p:cNvSpPr txBox="1"/>
          <p:nvPr/>
        </p:nvSpPr>
        <p:spPr>
          <a:xfrm>
            <a:off x="7443216" y="4102607"/>
            <a:ext cx="1709929" cy="152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1000">
                <a:solidFill>
                  <a:srgbClr val="A3B8CC"/>
                </a:solidFill>
              </a:defRPr>
            </a:lvl1pPr>
          </a:lstStyle>
          <a:p>
            <a:pPr/>
            <a:r>
              <a:t>real control surface</a:t>
            </a:r>
          </a:p>
        </p:txBody>
      </p:sp>
      <p:sp>
        <p:nvSpPr>
          <p:cNvPr id="156" name="Shape 27"/>
          <p:cNvSpPr/>
          <p:nvPr/>
        </p:nvSpPr>
        <p:spPr>
          <a:xfrm>
            <a:off x="530351" y="5440679"/>
            <a:ext cx="6035042" cy="201169"/>
          </a:xfrm>
          <a:prstGeom prst="roundRect">
            <a:avLst>
              <a:gd name="adj" fmla="val 22727"/>
            </a:avLst>
          </a:prstGeom>
          <a:solidFill>
            <a:srgbClr val="07131F"/>
          </a:solidFill>
          <a:ln w="12700">
            <a:solidFill>
              <a:srgbClr val="22D7F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57" name="Text 28"/>
          <p:cNvSpPr txBox="1"/>
          <p:nvPr/>
        </p:nvSpPr>
        <p:spPr>
          <a:xfrm>
            <a:off x="640079" y="5468619"/>
            <a:ext cx="5815586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800">
                <a:solidFill>
                  <a:srgbClr val="22D7F8"/>
                </a:solidFill>
              </a:defRPr>
            </a:lvl1pPr>
          </a:lstStyle>
          <a:p>
            <a:pPr/>
            <a:r>
              <a:t>This is not just theory. The operating model has already been pressure-tested.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0"/>
          <p:cNvSpPr/>
          <p:nvPr/>
        </p:nvSpPr>
        <p:spPr>
          <a:xfrm>
            <a:off x="502919" y="292608"/>
            <a:ext cx="201169" cy="22861"/>
          </a:xfrm>
          <a:prstGeom prst="rect">
            <a:avLst/>
          </a:prstGeom>
          <a:solidFill>
            <a:srgbClr val="22D7F8"/>
          </a:solidFill>
          <a:ln w="12700">
            <a:solidFill>
              <a:srgbClr val="22D7F8">
                <a:alpha val="0"/>
              </a:srgbClr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60" name="Text 1"/>
          <p:cNvSpPr txBox="1"/>
          <p:nvPr/>
        </p:nvSpPr>
        <p:spPr>
          <a:xfrm>
            <a:off x="11064240" y="229108"/>
            <a:ext cx="73152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b="1" sz="700">
                <a:solidFill>
                  <a:srgbClr val="22D7F8"/>
                </a:solidFill>
              </a:defRPr>
            </a:lvl1pPr>
          </a:lstStyle>
          <a:p>
            <a:pPr/>
            <a:r>
              <a:t>DARK FACTORY</a:t>
            </a:r>
          </a:p>
        </p:txBody>
      </p:sp>
      <p:sp>
        <p:nvSpPr>
          <p:cNvPr id="161" name="Text 2"/>
          <p:cNvSpPr txBox="1"/>
          <p:nvPr/>
        </p:nvSpPr>
        <p:spPr>
          <a:xfrm>
            <a:off x="11841480" y="6511036"/>
            <a:ext cx="164593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700">
                <a:solidFill>
                  <a:srgbClr val="6F859A"/>
                </a:solidFill>
              </a:defRPr>
            </a:lvl1pPr>
          </a:lstStyle>
          <a:p>
            <a:r>
              <a:t>9</a:t>
            </a:r>
          </a:p>
        </p:txBody>
      </p:sp>
      <p:sp>
        <p:nvSpPr>
          <p:cNvPr id="162" name="Text 3"/>
          <p:cNvSpPr txBox="1"/>
          <p:nvPr/>
        </p:nvSpPr>
        <p:spPr>
          <a:xfrm>
            <a:off x="502920" y="503427"/>
            <a:ext cx="1920240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800">
                <a:solidFill>
                  <a:srgbClr val="22D7F8"/>
                </a:solidFill>
              </a:defRPr>
            </a:lvl1pPr>
          </a:lstStyle>
          <a:p>
            <a:pPr/>
            <a:r>
              <a:t>PROOF SURFACE</a:t>
            </a:r>
          </a:p>
        </p:txBody>
      </p:sp>
      <p:sp>
        <p:nvSpPr>
          <p:cNvPr id="163" name="Text 4"/>
          <p:cNvSpPr txBox="1"/>
          <p:nvPr/>
        </p:nvSpPr>
        <p:spPr>
          <a:xfrm>
            <a:off x="502920" y="630427"/>
            <a:ext cx="4480560" cy="787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2600">
                <a:solidFill>
                  <a:srgbClr val="F6FAFF"/>
                </a:solidFill>
                <a:latin typeface="Aptos Display"/>
                <a:ea typeface="Aptos Display"/>
                <a:cs typeface="Aptos Display"/>
                <a:sym typeface="Aptos Display"/>
              </a:defRPr>
            </a:lvl1pPr>
          </a:lstStyle>
          <a:p>
            <a:pPr/>
            <a:r>
              <a:t>Explore shows the model working in public</a:t>
            </a:r>
          </a:p>
        </p:txBody>
      </p:sp>
      <p:sp>
        <p:nvSpPr>
          <p:cNvPr id="164" name="Text 5"/>
          <p:cNvSpPr txBox="1"/>
          <p:nvPr/>
        </p:nvSpPr>
        <p:spPr>
          <a:xfrm>
            <a:off x="502919" y="1444498"/>
            <a:ext cx="4663442" cy="165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1100">
                <a:solidFill>
                  <a:srgbClr val="A3B8CC"/>
                </a:solidFill>
              </a:defRPr>
            </a:lvl1pPr>
          </a:lstStyle>
          <a:p>
            <a:pPr/>
            <a:r>
              <a:t>Explore makes the operating model inspectable, not just pitchable.</a:t>
            </a:r>
          </a:p>
        </p:txBody>
      </p:sp>
      <p:sp>
        <p:nvSpPr>
          <p:cNvPr id="165" name="Text 6"/>
          <p:cNvSpPr txBox="1"/>
          <p:nvPr/>
        </p:nvSpPr>
        <p:spPr>
          <a:xfrm>
            <a:off x="8686800" y="1436115"/>
            <a:ext cx="2011679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800">
                <a:solidFill>
                  <a:srgbClr val="22D7F8"/>
                </a:solidFill>
              </a:defRPr>
            </a:lvl1pPr>
          </a:lstStyle>
          <a:p>
            <a:pPr/>
            <a:r>
              <a:t>What Explore makes visible</a:t>
            </a:r>
          </a:p>
        </p:txBody>
      </p:sp>
      <p:sp>
        <p:nvSpPr>
          <p:cNvPr id="166" name="Shape 7"/>
          <p:cNvSpPr/>
          <p:nvPr/>
        </p:nvSpPr>
        <p:spPr>
          <a:xfrm>
            <a:off x="8732519" y="1737360"/>
            <a:ext cx="1828801" cy="502921"/>
          </a:xfrm>
          <a:prstGeom prst="roundRect">
            <a:avLst>
              <a:gd name="adj" fmla="val 14545"/>
            </a:avLst>
          </a:prstGeom>
          <a:solidFill>
            <a:srgbClr val="0E2133"/>
          </a:solidFill>
          <a:ln w="10160">
            <a:solidFill>
              <a:srgbClr val="214057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67" name="Text 8"/>
          <p:cNvSpPr txBox="1"/>
          <p:nvPr/>
        </p:nvSpPr>
        <p:spPr>
          <a:xfrm>
            <a:off x="8860535" y="1877060"/>
            <a:ext cx="1572769" cy="177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1200">
                <a:solidFill>
                  <a:srgbClr val="F6FAFF"/>
                </a:solidFill>
              </a:defRPr>
            </a:lvl1pPr>
          </a:lstStyle>
          <a:p>
            <a:pPr/>
            <a:r>
              <a:t>Scoped prompts</a:t>
            </a:r>
          </a:p>
        </p:txBody>
      </p:sp>
      <p:sp>
        <p:nvSpPr>
          <p:cNvPr id="168" name="Text 9"/>
          <p:cNvSpPr txBox="1"/>
          <p:nvPr/>
        </p:nvSpPr>
        <p:spPr>
          <a:xfrm>
            <a:off x="8860535" y="2074417"/>
            <a:ext cx="1572769" cy="139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900">
                <a:solidFill>
                  <a:srgbClr val="A3B8CC"/>
                </a:solidFill>
              </a:defRPr>
            </a:lvl1pPr>
          </a:lstStyle>
          <a:p>
            <a:pPr/>
            <a:r>
              <a:t>intent + boundaries</a:t>
            </a:r>
          </a:p>
        </p:txBody>
      </p:sp>
      <p:sp>
        <p:nvSpPr>
          <p:cNvPr id="169" name="Shape 10"/>
          <p:cNvSpPr/>
          <p:nvPr/>
        </p:nvSpPr>
        <p:spPr>
          <a:xfrm>
            <a:off x="8732519" y="2423160"/>
            <a:ext cx="1828801" cy="502921"/>
          </a:xfrm>
          <a:prstGeom prst="roundRect">
            <a:avLst>
              <a:gd name="adj" fmla="val 14545"/>
            </a:avLst>
          </a:prstGeom>
          <a:solidFill>
            <a:srgbClr val="0E2133"/>
          </a:solidFill>
          <a:ln w="10160">
            <a:solidFill>
              <a:srgbClr val="214057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70" name="Text 11"/>
          <p:cNvSpPr txBox="1"/>
          <p:nvPr/>
        </p:nvSpPr>
        <p:spPr>
          <a:xfrm>
            <a:off x="8860535" y="2562860"/>
            <a:ext cx="1572769" cy="177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1200">
                <a:solidFill>
                  <a:srgbClr val="F6FAFF"/>
                </a:solidFill>
              </a:defRPr>
            </a:lvl1pPr>
          </a:lstStyle>
          <a:p>
            <a:pPr/>
            <a:r>
              <a:t>Run logs</a:t>
            </a:r>
          </a:p>
        </p:txBody>
      </p:sp>
      <p:sp>
        <p:nvSpPr>
          <p:cNvPr id="171" name="Text 12"/>
          <p:cNvSpPr txBox="1"/>
          <p:nvPr/>
        </p:nvSpPr>
        <p:spPr>
          <a:xfrm>
            <a:off x="8860535" y="2760217"/>
            <a:ext cx="1572769" cy="139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900">
                <a:solidFill>
                  <a:srgbClr val="A3B8CC"/>
                </a:solidFill>
              </a:defRPr>
            </a:lvl1pPr>
          </a:lstStyle>
          <a:p>
            <a:pPr/>
            <a:r>
              <a:t>what the agents did</a:t>
            </a:r>
          </a:p>
        </p:txBody>
      </p:sp>
      <p:sp>
        <p:nvSpPr>
          <p:cNvPr id="172" name="Shape 13"/>
          <p:cNvSpPr/>
          <p:nvPr/>
        </p:nvSpPr>
        <p:spPr>
          <a:xfrm>
            <a:off x="8732519" y="3108960"/>
            <a:ext cx="1828801" cy="502921"/>
          </a:xfrm>
          <a:prstGeom prst="roundRect">
            <a:avLst>
              <a:gd name="adj" fmla="val 14545"/>
            </a:avLst>
          </a:prstGeom>
          <a:solidFill>
            <a:srgbClr val="12263A"/>
          </a:solidFill>
          <a:ln w="15240">
            <a:solidFill>
              <a:srgbClr val="22D7F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73" name="Text 14"/>
          <p:cNvSpPr txBox="1"/>
          <p:nvPr/>
        </p:nvSpPr>
        <p:spPr>
          <a:xfrm>
            <a:off x="8860535" y="3248660"/>
            <a:ext cx="1572769" cy="177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1200">
                <a:solidFill>
                  <a:srgbClr val="F6FAFF"/>
                </a:solidFill>
              </a:defRPr>
            </a:lvl1pPr>
          </a:lstStyle>
          <a:p>
            <a:pPr/>
            <a:r>
              <a:t>Validation proof</a:t>
            </a:r>
          </a:p>
        </p:txBody>
      </p:sp>
      <p:sp>
        <p:nvSpPr>
          <p:cNvPr id="174" name="Text 15"/>
          <p:cNvSpPr txBox="1"/>
          <p:nvPr/>
        </p:nvSpPr>
        <p:spPr>
          <a:xfrm>
            <a:off x="8860535" y="3446018"/>
            <a:ext cx="1572769" cy="139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900">
                <a:solidFill>
                  <a:srgbClr val="A3B8CC"/>
                </a:solidFill>
              </a:defRPr>
            </a:lvl1pPr>
          </a:lstStyle>
          <a:p>
            <a:pPr/>
            <a:r>
              <a:t>tests, checks, status</a:t>
            </a:r>
          </a:p>
        </p:txBody>
      </p:sp>
      <p:sp>
        <p:nvSpPr>
          <p:cNvPr id="175" name="Shape 16"/>
          <p:cNvSpPr/>
          <p:nvPr/>
        </p:nvSpPr>
        <p:spPr>
          <a:xfrm>
            <a:off x="8732519" y="3794759"/>
            <a:ext cx="1828801" cy="502921"/>
          </a:xfrm>
          <a:prstGeom prst="roundRect">
            <a:avLst>
              <a:gd name="adj" fmla="val 14545"/>
            </a:avLst>
          </a:prstGeom>
          <a:solidFill>
            <a:srgbClr val="0E2133"/>
          </a:solidFill>
          <a:ln w="10160">
            <a:solidFill>
              <a:srgbClr val="214057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76" name="Text 17"/>
          <p:cNvSpPr txBox="1"/>
          <p:nvPr/>
        </p:nvSpPr>
        <p:spPr>
          <a:xfrm>
            <a:off x="8860535" y="3934460"/>
            <a:ext cx="1572769" cy="177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1200">
                <a:solidFill>
                  <a:srgbClr val="F6FAFF"/>
                </a:solidFill>
              </a:defRPr>
            </a:lvl1pPr>
          </a:lstStyle>
          <a:p>
            <a:pPr/>
            <a:r>
              <a:t>Operator workflows</a:t>
            </a:r>
          </a:p>
        </p:txBody>
      </p:sp>
      <p:sp>
        <p:nvSpPr>
          <p:cNvPr id="177" name="Text 18"/>
          <p:cNvSpPr txBox="1"/>
          <p:nvPr/>
        </p:nvSpPr>
        <p:spPr>
          <a:xfrm>
            <a:off x="8860535" y="4131818"/>
            <a:ext cx="1572769" cy="139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900">
                <a:solidFill>
                  <a:srgbClr val="A3B8CC"/>
                </a:solidFill>
              </a:defRPr>
            </a:lvl1pPr>
          </a:lstStyle>
          <a:p>
            <a:pPr/>
            <a:r>
              <a:t>CLI and agent-facing paths</a:t>
            </a:r>
          </a:p>
        </p:txBody>
      </p:sp>
      <p:sp>
        <p:nvSpPr>
          <p:cNvPr id="178" name="Shape 19"/>
          <p:cNvSpPr/>
          <p:nvPr/>
        </p:nvSpPr>
        <p:spPr>
          <a:xfrm>
            <a:off x="8732519" y="4480559"/>
            <a:ext cx="1828801" cy="502921"/>
          </a:xfrm>
          <a:prstGeom prst="roundRect">
            <a:avLst>
              <a:gd name="adj" fmla="val 14545"/>
            </a:avLst>
          </a:prstGeom>
          <a:solidFill>
            <a:srgbClr val="0E2133"/>
          </a:solidFill>
          <a:ln w="10160">
            <a:solidFill>
              <a:srgbClr val="214057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79" name="Text 20"/>
          <p:cNvSpPr txBox="1"/>
          <p:nvPr/>
        </p:nvSpPr>
        <p:spPr>
          <a:xfrm>
            <a:off x="8860535" y="4620260"/>
            <a:ext cx="1572769" cy="177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 sz="1200">
                <a:solidFill>
                  <a:srgbClr val="F6FAFF"/>
                </a:solidFill>
              </a:defRPr>
            </a:lvl1pPr>
          </a:lstStyle>
          <a:p>
            <a:pPr/>
            <a:r>
              <a:t>Supporting docs</a:t>
            </a:r>
          </a:p>
        </p:txBody>
      </p:sp>
      <p:sp>
        <p:nvSpPr>
          <p:cNvPr id="180" name="Text 21"/>
          <p:cNvSpPr txBox="1"/>
          <p:nvPr/>
        </p:nvSpPr>
        <p:spPr>
          <a:xfrm>
            <a:off x="8860535" y="4817618"/>
            <a:ext cx="1572769" cy="139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900">
                <a:solidFill>
                  <a:srgbClr val="A3B8CC"/>
                </a:solidFill>
              </a:defRPr>
            </a:lvl1pPr>
          </a:lstStyle>
          <a:p>
            <a:pPr/>
            <a:r>
              <a:t>pitch deck + one-pagers</a:t>
            </a:r>
          </a:p>
        </p:txBody>
      </p:sp>
      <p:sp>
        <p:nvSpPr>
          <p:cNvPr id="181" name="Shape 22"/>
          <p:cNvSpPr/>
          <p:nvPr/>
        </p:nvSpPr>
        <p:spPr>
          <a:xfrm>
            <a:off x="530351" y="5440679"/>
            <a:ext cx="5989322" cy="201169"/>
          </a:xfrm>
          <a:prstGeom prst="roundRect">
            <a:avLst>
              <a:gd name="adj" fmla="val 22727"/>
            </a:avLst>
          </a:prstGeom>
          <a:solidFill>
            <a:srgbClr val="07131F"/>
          </a:solidFill>
          <a:ln w="12700">
            <a:solidFill>
              <a:srgbClr val="22D7F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82" name="Text 23"/>
          <p:cNvSpPr txBox="1"/>
          <p:nvPr/>
        </p:nvSpPr>
        <p:spPr>
          <a:xfrm>
            <a:off x="640079" y="5468619"/>
            <a:ext cx="5769866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800">
                <a:solidFill>
                  <a:srgbClr val="22D7F8"/>
                </a:solidFill>
              </a:defRPr>
            </a:lvl1pPr>
          </a:lstStyle>
          <a:p>
            <a:pPr/>
            <a:r>
              <a:t>Dark Factory is the company. Explore is the proof surface.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07131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Aptos"/>
        <a:ea typeface="Aptos"/>
        <a:cs typeface="Aptos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pto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pto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Aptos"/>
        <a:ea typeface="Aptos"/>
        <a:cs typeface="Aptos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pto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pto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